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2"/>
  </p:notesMasterIdLst>
  <p:sldIdLst>
    <p:sldId id="411" r:id="rId2"/>
    <p:sldId id="508" r:id="rId3"/>
    <p:sldId id="509" r:id="rId4"/>
    <p:sldId id="510" r:id="rId5"/>
    <p:sldId id="512" r:id="rId6"/>
    <p:sldId id="513" r:id="rId7"/>
    <p:sldId id="543" r:id="rId8"/>
    <p:sldId id="514" r:id="rId9"/>
    <p:sldId id="544" r:id="rId10"/>
    <p:sldId id="547" r:id="rId11"/>
    <p:sldId id="552" r:id="rId12"/>
    <p:sldId id="555" r:id="rId13"/>
    <p:sldId id="558" r:id="rId14"/>
    <p:sldId id="519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1" r:id="rId26"/>
    <p:sldId id="532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5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82060" autoAdjust="0"/>
  </p:normalViewPr>
  <p:slideViewPr>
    <p:cSldViewPr>
      <p:cViewPr varScale="1">
        <p:scale>
          <a:sx n="60" d="100"/>
          <a:sy n="60" d="100"/>
        </p:scale>
        <p:origin x="166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1.xml"/><Relationship Id="rId13" Type="http://schemas.openxmlformats.org/officeDocument/2006/relationships/slide" Target="slides/slide26.xml"/><Relationship Id="rId3" Type="http://schemas.openxmlformats.org/officeDocument/2006/relationships/slide" Target="slides/slide16.xml"/><Relationship Id="rId7" Type="http://schemas.openxmlformats.org/officeDocument/2006/relationships/slide" Target="slides/slide20.xml"/><Relationship Id="rId12" Type="http://schemas.openxmlformats.org/officeDocument/2006/relationships/slide" Target="slides/slide25.xml"/><Relationship Id="rId2" Type="http://schemas.openxmlformats.org/officeDocument/2006/relationships/slide" Target="slides/slide6.xml"/><Relationship Id="rId1" Type="http://schemas.openxmlformats.org/officeDocument/2006/relationships/slide" Target="slides/slide5.xml"/><Relationship Id="rId6" Type="http://schemas.openxmlformats.org/officeDocument/2006/relationships/slide" Target="slides/slide19.xml"/><Relationship Id="rId11" Type="http://schemas.openxmlformats.org/officeDocument/2006/relationships/slide" Target="slides/slide24.xml"/><Relationship Id="rId5" Type="http://schemas.openxmlformats.org/officeDocument/2006/relationships/slide" Target="slides/slide18.xml"/><Relationship Id="rId10" Type="http://schemas.openxmlformats.org/officeDocument/2006/relationships/slide" Target="slides/slide23.xml"/><Relationship Id="rId4" Type="http://schemas.openxmlformats.org/officeDocument/2006/relationships/slide" Target="slides/slide17.xml"/><Relationship Id="rId9" Type="http://schemas.openxmlformats.org/officeDocument/2006/relationships/slide" Target="slides/slide2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86597-BFA4-4CC6-B537-9AEB45720D1A}" type="datetimeFigureOut">
              <a:rPr lang="en-GB" smtClean="0"/>
              <a:t>12/12/2017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88F65-4010-4CA3-8A0D-519390CD4C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068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8CB8B7B-A862-E446-99E3-A3C8F6158C07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505F45-CB41-4E57-B034-356F914D419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F9632B-D415-4B22-A41C-D8D30044A1E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696F7-202F-47FA-A59E-4E39F289F6E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B99E5-9659-46DB-BD94-CEE73A14787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D3B567-8C46-4FE6-9447-CEEAB1203A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5ECFE-8202-4570-9C5E-C91F7F8D8D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9AFA47-320E-40E3-94DC-41622CD895B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74E7A5-4A27-4ECC-B823-D77A9FF19D0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9.1.4.3 Subnetting to Meet Network Requirements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7C4CC-1F81-47F9-B88F-FC9936A2B96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defTabSz="886397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algn="ctr" defTabSz="88639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D0A88C-0B63-DF4B-BFCD-075DA185B799}" type="slidenum">
              <a:rPr lang="en-US" sz="800"/>
              <a:pPr/>
              <a:t>6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8.1.2.5 and 8.1.2.6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B502C-DEA6-496D-A41C-063BAF76B27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E9EAE7C-CD48-435C-AA45-350CA130A21A}" type="slidenum">
              <a:rPr lang="en-US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/>
              <a:t>IP addresses are 32-bit expressions (in binary) divided into four octets (each one of 8 bits).</a:t>
            </a:r>
          </a:p>
          <a:p>
            <a:pPr eaLnBrk="1" hangingPunct="1"/>
            <a:r>
              <a:rPr lang="en-GB" altLang="en-US" dirty="0"/>
              <a:t>It is common practice to translate each one of these octets to decimal for easy reading.</a:t>
            </a:r>
          </a:p>
          <a:p>
            <a:pPr eaLnBrk="1" hangingPunct="1"/>
            <a:endParaRPr lang="en-GB" altLang="en-US" dirty="0">
              <a:latin typeface="Arial" charset="0"/>
            </a:endParaRPr>
          </a:p>
          <a:p>
            <a:pPr eaLnBrk="1" hangingPunct="1"/>
            <a:r>
              <a:rPr lang="es-ES" altLang="en-US" dirty="0" err="1">
                <a:latin typeface="Arial" charset="0"/>
              </a:rPr>
              <a:t>The</a:t>
            </a:r>
            <a:r>
              <a:rPr lang="es-ES" altLang="en-US" dirty="0">
                <a:latin typeface="Arial" charset="0"/>
              </a:rPr>
              <a:t> IPv4 </a:t>
            </a:r>
            <a:r>
              <a:rPr lang="es-ES" altLang="en-US" dirty="0" err="1">
                <a:latin typeface="Arial" charset="0"/>
              </a:rPr>
              <a:t>address</a:t>
            </a:r>
            <a:r>
              <a:rPr lang="es-ES" altLang="en-US" dirty="0">
                <a:latin typeface="Arial" charset="0"/>
              </a:rPr>
              <a:t> </a:t>
            </a:r>
            <a:r>
              <a:rPr lang="es-ES" altLang="en-US" dirty="0" err="1">
                <a:latin typeface="Arial" charset="0"/>
              </a:rPr>
              <a:t>space</a:t>
            </a:r>
            <a:r>
              <a:rPr lang="es-ES" altLang="en-US" dirty="0">
                <a:latin typeface="Arial" charset="0"/>
              </a:rPr>
              <a:t> can be </a:t>
            </a:r>
            <a:r>
              <a:rPr lang="es-ES" altLang="en-US" dirty="0" err="1">
                <a:latin typeface="Arial" charset="0"/>
              </a:rPr>
              <a:t>subdivided</a:t>
            </a:r>
            <a:r>
              <a:rPr lang="es-ES" altLang="en-US" dirty="0">
                <a:latin typeface="Arial" charset="0"/>
              </a:rPr>
              <a:t> </a:t>
            </a:r>
            <a:r>
              <a:rPr lang="es-ES" altLang="en-US" dirty="0" err="1">
                <a:latin typeface="Arial" charset="0"/>
              </a:rPr>
              <a:t>into</a:t>
            </a:r>
            <a:r>
              <a:rPr lang="es-ES" altLang="en-US" dirty="0">
                <a:latin typeface="Arial" charset="0"/>
              </a:rPr>
              <a:t> 5 </a:t>
            </a:r>
            <a:r>
              <a:rPr lang="es-ES" altLang="en-US" b="1" dirty="0" err="1">
                <a:latin typeface="Arial" charset="0"/>
              </a:rPr>
              <a:t>classes</a:t>
            </a:r>
            <a:r>
              <a:rPr lang="es-ES" altLang="en-US" dirty="0">
                <a:latin typeface="Arial" charset="0"/>
              </a:rPr>
              <a:t> - </a:t>
            </a:r>
            <a:r>
              <a:rPr lang="es-ES" altLang="en-US" dirty="0" err="1">
                <a:latin typeface="Arial" charset="0"/>
              </a:rPr>
              <a:t>Class</a:t>
            </a:r>
            <a:r>
              <a:rPr lang="es-ES" altLang="en-US" dirty="0">
                <a:latin typeface="Arial" charset="0"/>
              </a:rPr>
              <a:t> A, B, C, D and E. </a:t>
            </a:r>
            <a:r>
              <a:rPr lang="es-ES" altLang="en-US" b="1" i="1" dirty="0" err="1">
                <a:latin typeface="Arial" charset="0"/>
              </a:rPr>
              <a:t>Each</a:t>
            </a:r>
            <a:r>
              <a:rPr lang="es-ES" altLang="en-US" b="1" i="1" dirty="0">
                <a:latin typeface="Arial" charset="0"/>
              </a:rPr>
              <a:t> </a:t>
            </a:r>
            <a:r>
              <a:rPr lang="es-ES" altLang="en-US" b="1" i="1" dirty="0" err="1">
                <a:latin typeface="Arial" charset="0"/>
              </a:rPr>
              <a:t>class</a:t>
            </a:r>
            <a:r>
              <a:rPr lang="es-ES" altLang="en-US" b="1" i="1" dirty="0">
                <a:latin typeface="Arial" charset="0"/>
              </a:rPr>
              <a:t> </a:t>
            </a:r>
            <a:r>
              <a:rPr lang="es-ES" altLang="en-US" b="1" i="1" dirty="0" err="1">
                <a:latin typeface="Arial" charset="0"/>
              </a:rPr>
              <a:t>consists</a:t>
            </a:r>
            <a:r>
              <a:rPr lang="es-ES" altLang="en-US" b="1" i="1" dirty="0">
                <a:latin typeface="Arial" charset="0"/>
              </a:rPr>
              <a:t> of a </a:t>
            </a:r>
            <a:r>
              <a:rPr lang="es-ES" altLang="en-US" b="1" i="1" dirty="0" err="1">
                <a:latin typeface="Arial" charset="0"/>
              </a:rPr>
              <a:t>contiguous</a:t>
            </a:r>
            <a:r>
              <a:rPr lang="es-ES" altLang="en-US" b="1" i="1" dirty="0">
                <a:latin typeface="Arial" charset="0"/>
              </a:rPr>
              <a:t> </a:t>
            </a:r>
            <a:r>
              <a:rPr lang="es-ES" altLang="en-US" b="1" i="1" dirty="0" err="1">
                <a:latin typeface="Arial" charset="0"/>
              </a:rPr>
              <a:t>subset</a:t>
            </a:r>
            <a:r>
              <a:rPr lang="es-ES" altLang="en-US" b="1" i="1" dirty="0">
                <a:latin typeface="Arial" charset="0"/>
              </a:rPr>
              <a:t> of </a:t>
            </a:r>
            <a:r>
              <a:rPr lang="es-ES" altLang="en-US" b="1" i="1" dirty="0" err="1">
                <a:latin typeface="Arial" charset="0"/>
              </a:rPr>
              <a:t>the</a:t>
            </a:r>
            <a:r>
              <a:rPr lang="es-ES" altLang="en-US" b="1" i="1" dirty="0">
                <a:latin typeface="Arial" charset="0"/>
              </a:rPr>
              <a:t> </a:t>
            </a:r>
            <a:r>
              <a:rPr lang="es-ES" altLang="en-US" b="1" i="1" dirty="0" err="1">
                <a:latin typeface="Arial" charset="0"/>
              </a:rPr>
              <a:t>overall</a:t>
            </a:r>
            <a:r>
              <a:rPr lang="es-ES" altLang="en-US" b="1" i="1" dirty="0">
                <a:latin typeface="Arial" charset="0"/>
              </a:rPr>
              <a:t> IPv4 </a:t>
            </a:r>
            <a:r>
              <a:rPr lang="es-ES" altLang="en-US" b="1" i="1" dirty="0" err="1">
                <a:latin typeface="Arial" charset="0"/>
              </a:rPr>
              <a:t>address</a:t>
            </a:r>
            <a:r>
              <a:rPr lang="es-ES" altLang="en-US" b="1" i="1" dirty="0">
                <a:latin typeface="Arial" charset="0"/>
              </a:rPr>
              <a:t> </a:t>
            </a:r>
            <a:r>
              <a:rPr lang="es-ES" altLang="en-US" b="1" i="1" dirty="0" err="1">
                <a:latin typeface="Arial" charset="0"/>
              </a:rPr>
              <a:t>range</a:t>
            </a:r>
            <a:r>
              <a:rPr lang="es-ES" altLang="en-US" dirty="0">
                <a:latin typeface="Arial" charset="0"/>
              </a:rPr>
              <a:t>. </a:t>
            </a:r>
            <a:br>
              <a:rPr lang="es-ES" altLang="en-US" dirty="0">
                <a:latin typeface="Arial" charset="0"/>
              </a:rPr>
            </a:br>
            <a:r>
              <a:rPr lang="es-ES" altLang="en-US" dirty="0">
                <a:latin typeface="Arial" charset="0"/>
              </a:rPr>
              <a:t/>
            </a:r>
            <a:br>
              <a:rPr lang="es-ES" altLang="en-US" dirty="0">
                <a:latin typeface="Arial" charset="0"/>
              </a:rPr>
            </a:br>
            <a:r>
              <a:rPr lang="es-ES" altLang="en-US" dirty="0" err="1">
                <a:latin typeface="Arial" charset="0"/>
              </a:rPr>
              <a:t>With</a:t>
            </a:r>
            <a:r>
              <a:rPr lang="es-ES" altLang="en-US" dirty="0">
                <a:latin typeface="Arial" charset="0"/>
              </a:rPr>
              <a:t> a </a:t>
            </a:r>
            <a:r>
              <a:rPr lang="es-ES" altLang="en-US" dirty="0" err="1">
                <a:latin typeface="Arial" charset="0"/>
              </a:rPr>
              <a:t>few</a:t>
            </a:r>
            <a:r>
              <a:rPr lang="es-ES" altLang="en-US" dirty="0">
                <a:latin typeface="Arial" charset="0"/>
              </a:rPr>
              <a:t> </a:t>
            </a:r>
            <a:r>
              <a:rPr lang="es-ES" altLang="en-US" dirty="0" err="1">
                <a:latin typeface="Arial" charset="0"/>
              </a:rPr>
              <a:t>special</a:t>
            </a:r>
            <a:r>
              <a:rPr lang="es-ES" altLang="en-US" dirty="0">
                <a:latin typeface="Arial" charset="0"/>
              </a:rPr>
              <a:t> </a:t>
            </a:r>
            <a:r>
              <a:rPr lang="es-ES" altLang="en-US" dirty="0" err="1">
                <a:latin typeface="Arial" charset="0"/>
              </a:rPr>
              <a:t>exceptions</a:t>
            </a:r>
            <a:r>
              <a:rPr lang="es-ES" altLang="en-US" dirty="0">
                <a:latin typeface="Arial" charset="0"/>
              </a:rPr>
              <a:t> </a:t>
            </a:r>
            <a:r>
              <a:rPr lang="es-ES" altLang="en-US" dirty="0" err="1">
                <a:latin typeface="Arial" charset="0"/>
              </a:rPr>
              <a:t>explained</a:t>
            </a:r>
            <a:r>
              <a:rPr lang="es-ES" altLang="en-US" dirty="0">
                <a:latin typeface="Arial" charset="0"/>
              </a:rPr>
              <a:t>, </a:t>
            </a:r>
            <a:r>
              <a:rPr lang="es-ES" altLang="en-US" dirty="0" err="1">
                <a:latin typeface="Arial" charset="0"/>
              </a:rPr>
              <a:t>the</a:t>
            </a:r>
            <a:r>
              <a:rPr lang="es-ES" altLang="en-US" dirty="0">
                <a:latin typeface="Arial" charset="0"/>
              </a:rPr>
              <a:t> </a:t>
            </a:r>
            <a:r>
              <a:rPr lang="es-ES" altLang="en-US" dirty="0" err="1">
                <a:latin typeface="Arial" charset="0"/>
              </a:rPr>
              <a:t>values</a:t>
            </a:r>
            <a:r>
              <a:rPr lang="es-ES" altLang="en-US" dirty="0">
                <a:latin typeface="Arial" charset="0"/>
              </a:rPr>
              <a:t> of </a:t>
            </a:r>
            <a:r>
              <a:rPr lang="es-ES" altLang="en-US" dirty="0" err="1">
                <a:latin typeface="Arial" charset="0"/>
              </a:rPr>
              <a:t>the</a:t>
            </a:r>
            <a:r>
              <a:rPr lang="es-ES" altLang="en-US" dirty="0">
                <a:latin typeface="Arial" charset="0"/>
              </a:rPr>
              <a:t> </a:t>
            </a:r>
            <a:r>
              <a:rPr lang="es-ES" altLang="en-US" dirty="0" err="1">
                <a:latin typeface="Arial" charset="0"/>
              </a:rPr>
              <a:t>leftmost</a:t>
            </a:r>
            <a:r>
              <a:rPr lang="es-ES" altLang="en-US" dirty="0">
                <a:latin typeface="Arial" charset="0"/>
              </a:rPr>
              <a:t> </a:t>
            </a:r>
            <a:r>
              <a:rPr lang="es-ES" altLang="en-US" dirty="0" err="1">
                <a:latin typeface="Arial" charset="0"/>
              </a:rPr>
              <a:t>four</a:t>
            </a:r>
            <a:r>
              <a:rPr lang="es-ES" altLang="en-US" dirty="0">
                <a:latin typeface="Arial" charset="0"/>
              </a:rPr>
              <a:t> bits of </a:t>
            </a:r>
            <a:r>
              <a:rPr lang="es-ES" altLang="en-US" dirty="0" err="1">
                <a:latin typeface="Arial" charset="0"/>
              </a:rPr>
              <a:t>an</a:t>
            </a:r>
            <a:r>
              <a:rPr lang="es-ES" altLang="en-US" dirty="0">
                <a:latin typeface="Arial" charset="0"/>
              </a:rPr>
              <a:t> IPv4 </a:t>
            </a:r>
            <a:r>
              <a:rPr lang="es-ES" altLang="en-US" dirty="0" err="1">
                <a:latin typeface="Arial" charset="0"/>
              </a:rPr>
              <a:t>address</a:t>
            </a:r>
            <a:r>
              <a:rPr lang="es-ES" altLang="en-US" dirty="0">
                <a:latin typeface="Arial" charset="0"/>
              </a:rPr>
              <a:t> determine </a:t>
            </a:r>
            <a:r>
              <a:rPr lang="es-ES" altLang="en-US" dirty="0" err="1">
                <a:latin typeface="Arial" charset="0"/>
              </a:rPr>
              <a:t>its</a:t>
            </a:r>
            <a:r>
              <a:rPr lang="es-ES" altLang="en-US" dirty="0">
                <a:latin typeface="Arial" charset="0"/>
              </a:rPr>
              <a:t> </a:t>
            </a:r>
            <a:r>
              <a:rPr lang="es-ES" altLang="en-US" dirty="0" err="1">
                <a:latin typeface="Arial" charset="0"/>
              </a:rPr>
              <a:t>class</a:t>
            </a:r>
            <a:r>
              <a:rPr lang="en-GB" altLang="en-US" dirty="0">
                <a:latin typeface="Arial" charset="0"/>
              </a:rPr>
              <a:t>.</a:t>
            </a:r>
            <a:r>
              <a:rPr lang="es-ES" altLang="en-US" dirty="0">
                <a:latin typeface="Arial" charset="0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3B90B8A-514E-4EA9-9BB1-D20A9C4E9249}" type="slidenum">
              <a:rPr lang="en-US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s-ES" altLang="en-US" sz="1000" b="1" dirty="0"/>
              <a:t>IP </a:t>
            </a:r>
            <a:r>
              <a:rPr lang="es-ES" altLang="en-US" sz="1000" b="1" dirty="0" err="1"/>
              <a:t>Address</a:t>
            </a:r>
            <a:r>
              <a:rPr lang="es-ES" altLang="en-US" sz="1000" b="1" dirty="0"/>
              <a:t> </a:t>
            </a:r>
            <a:r>
              <a:rPr lang="es-ES" altLang="en-US" sz="1000" b="1" dirty="0" err="1"/>
              <a:t>Class</a:t>
            </a:r>
            <a:r>
              <a:rPr lang="es-ES" altLang="en-US" sz="1000" b="1" dirty="0"/>
              <a:t> E and </a:t>
            </a:r>
            <a:r>
              <a:rPr lang="es-ES" altLang="en-US" sz="1000" b="1" dirty="0" err="1"/>
              <a:t>Limited</a:t>
            </a:r>
            <a:r>
              <a:rPr lang="es-ES" altLang="en-US" sz="1000" b="1" dirty="0"/>
              <a:t> </a:t>
            </a:r>
            <a:r>
              <a:rPr lang="es-ES" altLang="en-US" sz="1000" b="1" dirty="0" err="1"/>
              <a:t>Broadcast</a:t>
            </a:r>
            <a:endParaRPr lang="es-ES" altLang="en-US" sz="1000" b="1" dirty="0"/>
          </a:p>
          <a:p>
            <a:pPr eaLnBrk="1" hangingPunct="1"/>
            <a:r>
              <a:rPr lang="es-ES" altLang="en-US" sz="1000" dirty="0" err="1"/>
              <a:t>The</a:t>
            </a:r>
            <a:r>
              <a:rPr lang="es-ES" altLang="en-US" sz="1000" dirty="0"/>
              <a:t> IPv4 </a:t>
            </a:r>
            <a:r>
              <a:rPr lang="es-ES" altLang="en-US" sz="1000" dirty="0" err="1"/>
              <a:t>networking</a:t>
            </a:r>
            <a:r>
              <a:rPr lang="es-ES" altLang="en-US" sz="1000" dirty="0"/>
              <a:t> standard defines </a:t>
            </a:r>
            <a:r>
              <a:rPr lang="es-ES" altLang="en-US" sz="1000" b="1" dirty="0" err="1"/>
              <a:t>Class</a:t>
            </a:r>
            <a:r>
              <a:rPr lang="es-ES" altLang="en-US" sz="1000" b="1" dirty="0"/>
              <a:t> 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addresses</a:t>
            </a:r>
            <a:r>
              <a:rPr lang="es-ES" altLang="en-US" sz="1000" dirty="0"/>
              <a:t> as </a:t>
            </a:r>
            <a:r>
              <a:rPr lang="es-ES" altLang="en-US" sz="1000" b="1" dirty="0" err="1"/>
              <a:t>reserved</a:t>
            </a:r>
            <a:r>
              <a:rPr lang="es-ES" altLang="en-US" sz="1000" dirty="0"/>
              <a:t>, </a:t>
            </a:r>
            <a:r>
              <a:rPr lang="es-ES" altLang="en-US" sz="1000" dirty="0" err="1"/>
              <a:t>meaning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that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they</a:t>
            </a:r>
            <a:r>
              <a:rPr lang="es-ES" altLang="en-US" sz="1000" dirty="0"/>
              <a:t> </a:t>
            </a:r>
            <a:r>
              <a:rPr lang="es-ES" altLang="en-US" sz="1000" dirty="0" err="1"/>
              <a:t>should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not</a:t>
            </a:r>
            <a:r>
              <a:rPr lang="es-ES" altLang="en-US" sz="1000" dirty="0"/>
              <a:t> be </a:t>
            </a:r>
            <a:r>
              <a:rPr lang="es-ES" altLang="en-US" sz="1000" dirty="0" err="1"/>
              <a:t>used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</a:t>
            </a:r>
            <a:r>
              <a:rPr lang="es-ES" altLang="en-US" sz="1000" dirty="0"/>
              <a:t> IP </a:t>
            </a:r>
            <a:r>
              <a:rPr lang="es-ES" altLang="en-US" sz="1000" dirty="0" err="1"/>
              <a:t>networks</a:t>
            </a:r>
            <a:r>
              <a:rPr lang="es-ES" altLang="en-US" sz="1000" dirty="0"/>
              <a:t>. </a:t>
            </a:r>
            <a:r>
              <a:rPr lang="es-ES" altLang="en-US" sz="1000" dirty="0" err="1"/>
              <a:t>Some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research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organizations</a:t>
            </a:r>
            <a:r>
              <a:rPr lang="es-ES" altLang="en-US" sz="1000" dirty="0"/>
              <a:t> use </a:t>
            </a:r>
            <a:r>
              <a:rPr lang="es-ES" altLang="en-US" sz="1000" dirty="0" err="1"/>
              <a:t>Class</a:t>
            </a:r>
            <a:r>
              <a:rPr lang="es-ES" altLang="en-US" sz="1000" dirty="0"/>
              <a:t> E </a:t>
            </a:r>
            <a:r>
              <a:rPr lang="es-ES" altLang="en-US" sz="1000" dirty="0" err="1"/>
              <a:t>addresses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for</a:t>
            </a:r>
            <a:r>
              <a:rPr lang="es-ES" altLang="en-US" sz="1000" dirty="0"/>
              <a:t> experimental </a:t>
            </a:r>
            <a:r>
              <a:rPr lang="es-ES" altLang="en-US" sz="1000" dirty="0" err="1"/>
              <a:t>purposes</a:t>
            </a:r>
            <a:r>
              <a:rPr lang="es-ES" altLang="en-US" sz="1000" dirty="0"/>
              <a:t>. </a:t>
            </a:r>
            <a:r>
              <a:rPr lang="es-ES" altLang="en-US" sz="1000" dirty="0" err="1"/>
              <a:t>However</a:t>
            </a:r>
            <a:r>
              <a:rPr lang="es-ES" altLang="en-US" sz="1000" dirty="0"/>
              <a:t>, </a:t>
            </a:r>
            <a:r>
              <a:rPr lang="es-ES" altLang="en-US" sz="1000" dirty="0" err="1"/>
              <a:t>nodes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that</a:t>
            </a:r>
            <a:r>
              <a:rPr lang="es-ES" altLang="en-US" sz="1000" dirty="0"/>
              <a:t> try to use </a:t>
            </a:r>
            <a:r>
              <a:rPr lang="es-ES" altLang="en-US" sz="1000" dirty="0" err="1"/>
              <a:t>these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addresses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Internet </a:t>
            </a:r>
            <a:r>
              <a:rPr lang="es-ES" altLang="en-US" sz="1000" dirty="0" err="1"/>
              <a:t>will</a:t>
            </a:r>
            <a:r>
              <a:rPr lang="es-ES" altLang="en-US" sz="1000" dirty="0"/>
              <a:t> be </a:t>
            </a:r>
            <a:r>
              <a:rPr lang="es-ES" altLang="en-US" sz="1000" dirty="0" err="1"/>
              <a:t>unable</a:t>
            </a:r>
            <a:r>
              <a:rPr lang="es-ES" altLang="en-US" sz="1000" dirty="0"/>
              <a:t> to </a:t>
            </a:r>
            <a:r>
              <a:rPr lang="es-ES" altLang="en-US" sz="1000" dirty="0" err="1"/>
              <a:t>communicate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properly</a:t>
            </a:r>
            <a:r>
              <a:rPr lang="es-ES" altLang="en-US" sz="1000" dirty="0"/>
              <a:t>. A </a:t>
            </a:r>
            <a:r>
              <a:rPr lang="es-ES" altLang="en-US" sz="1000" dirty="0" err="1"/>
              <a:t>special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type</a:t>
            </a:r>
            <a:r>
              <a:rPr lang="es-ES" altLang="en-US" sz="1000" dirty="0"/>
              <a:t> of IP </a:t>
            </a:r>
            <a:r>
              <a:rPr lang="es-ES" altLang="en-US" sz="1000" dirty="0" err="1"/>
              <a:t>address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is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</a:t>
            </a:r>
            <a:r>
              <a:rPr lang="es-ES" altLang="en-US" sz="1000" b="1" dirty="0" err="1"/>
              <a:t>limited</a:t>
            </a:r>
            <a:r>
              <a:rPr lang="es-ES" altLang="en-US" sz="1000" b="1" dirty="0"/>
              <a:t> </a:t>
            </a:r>
            <a:r>
              <a:rPr lang="es-ES" altLang="en-US" sz="1000" b="1" dirty="0" err="1"/>
              <a:t>broadcast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address</a:t>
            </a:r>
            <a:r>
              <a:rPr lang="es-ES" altLang="en-US" sz="1000" dirty="0"/>
              <a:t> </a:t>
            </a:r>
            <a:r>
              <a:rPr lang="es-ES" altLang="en-US" sz="1000" b="1" dirty="0"/>
              <a:t>255.255.255.255</a:t>
            </a:r>
            <a:r>
              <a:rPr lang="es-ES" altLang="en-US" sz="1000" dirty="0"/>
              <a:t>. A </a:t>
            </a:r>
            <a:r>
              <a:rPr lang="es-ES" altLang="en-US" sz="1000" dirty="0" err="1"/>
              <a:t>broadcast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involves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delivering</a:t>
            </a:r>
            <a:r>
              <a:rPr lang="es-ES" altLang="en-US" sz="1000" dirty="0"/>
              <a:t> a </a:t>
            </a:r>
            <a:r>
              <a:rPr lang="es-ES" altLang="en-US" sz="1000" dirty="0" err="1"/>
              <a:t>message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from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sender</a:t>
            </a:r>
            <a:r>
              <a:rPr lang="es-ES" altLang="en-US" sz="1000" dirty="0"/>
              <a:t> to </a:t>
            </a:r>
            <a:r>
              <a:rPr lang="es-ES" altLang="en-US" sz="1000" dirty="0" err="1"/>
              <a:t>many</a:t>
            </a:r>
            <a:r>
              <a:rPr lang="es-ES" altLang="en-US" sz="1000" dirty="0"/>
              <a:t> </a:t>
            </a:r>
            <a:r>
              <a:rPr lang="es-ES" altLang="en-US" sz="1000" dirty="0" err="1"/>
              <a:t>recipients</a:t>
            </a:r>
            <a:r>
              <a:rPr lang="es-ES" altLang="en-US" sz="1000" dirty="0"/>
              <a:t>. </a:t>
            </a:r>
            <a:r>
              <a:rPr lang="es-ES" altLang="en-US" sz="1000" dirty="0" err="1"/>
              <a:t>Senders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direct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an</a:t>
            </a:r>
            <a:r>
              <a:rPr lang="es-ES" altLang="en-US" sz="1000" dirty="0"/>
              <a:t> IP </a:t>
            </a:r>
            <a:r>
              <a:rPr lang="es-ES" altLang="en-US" sz="1000" dirty="0" err="1"/>
              <a:t>broadcast</a:t>
            </a:r>
            <a:r>
              <a:rPr lang="es-ES" altLang="en-US" sz="1000" dirty="0"/>
              <a:t> to 255.255.255.255 to </a:t>
            </a:r>
            <a:r>
              <a:rPr lang="es-ES" altLang="en-US" sz="1000" dirty="0" err="1"/>
              <a:t>indicate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all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other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nodes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local </a:t>
            </a:r>
            <a:r>
              <a:rPr lang="es-ES" altLang="en-US" sz="1000" dirty="0" err="1"/>
              <a:t>network</a:t>
            </a:r>
            <a:r>
              <a:rPr lang="es-ES" altLang="en-US" sz="1000" dirty="0"/>
              <a:t> (LAN) </a:t>
            </a:r>
            <a:r>
              <a:rPr lang="es-ES" altLang="en-US" sz="1000" dirty="0" err="1"/>
              <a:t>should</a:t>
            </a:r>
            <a:r>
              <a:rPr lang="es-ES" altLang="en-US" sz="1000" dirty="0"/>
              <a:t> pick up </a:t>
            </a:r>
            <a:r>
              <a:rPr lang="es-ES" altLang="en-US" sz="1000" dirty="0" err="1"/>
              <a:t>that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message</a:t>
            </a:r>
            <a:r>
              <a:rPr lang="es-ES" altLang="en-US" sz="1000" dirty="0"/>
              <a:t>. </a:t>
            </a:r>
            <a:r>
              <a:rPr lang="es-ES" altLang="en-US" sz="1000" dirty="0" err="1"/>
              <a:t>This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broadcast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is</a:t>
            </a:r>
            <a:r>
              <a:rPr lang="es-ES" altLang="en-US" sz="1000" dirty="0"/>
              <a:t> '</a:t>
            </a:r>
            <a:r>
              <a:rPr lang="es-ES" altLang="en-US" sz="1000" dirty="0" err="1"/>
              <a:t>limited</a:t>
            </a:r>
            <a:r>
              <a:rPr lang="es-ES" altLang="en-US" sz="1000" dirty="0"/>
              <a:t>' in </a:t>
            </a:r>
            <a:r>
              <a:rPr lang="es-ES" altLang="en-US" sz="1000" dirty="0" err="1"/>
              <a:t>that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it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does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reach</a:t>
            </a:r>
            <a:r>
              <a:rPr lang="es-ES" altLang="en-US" sz="1000" dirty="0"/>
              <a:t> </a:t>
            </a:r>
            <a:r>
              <a:rPr lang="es-ES" altLang="en-US" sz="1000" dirty="0" err="1"/>
              <a:t>every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node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Internet, </a:t>
            </a:r>
            <a:r>
              <a:rPr lang="es-ES" altLang="en-US" sz="1000" dirty="0" err="1"/>
              <a:t>only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nodes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LAN. </a:t>
            </a:r>
          </a:p>
          <a:p>
            <a:pPr eaLnBrk="1" hangingPunct="1"/>
            <a:r>
              <a:rPr lang="es-ES" altLang="en-US" sz="1000" dirty="0" err="1"/>
              <a:t>Technically</a:t>
            </a:r>
            <a:r>
              <a:rPr lang="es-ES" altLang="en-US" sz="1000" dirty="0"/>
              <a:t>, IP reserves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entire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range</a:t>
            </a:r>
            <a:r>
              <a:rPr lang="es-ES" altLang="en-US" sz="1000" dirty="0"/>
              <a:t> of </a:t>
            </a:r>
            <a:r>
              <a:rPr lang="es-ES" altLang="en-US" sz="1000" dirty="0" err="1"/>
              <a:t>addresses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from</a:t>
            </a:r>
            <a:r>
              <a:rPr lang="es-ES" altLang="en-US" sz="1000" dirty="0"/>
              <a:t> 255.0.0.0 </a:t>
            </a:r>
            <a:r>
              <a:rPr lang="es-ES" altLang="en-US" sz="1000" dirty="0" err="1"/>
              <a:t>through</a:t>
            </a:r>
            <a:r>
              <a:rPr lang="es-ES" altLang="en-US" sz="1000" dirty="0"/>
              <a:t> 255.255.255.255 </a:t>
            </a:r>
            <a:r>
              <a:rPr lang="es-ES" altLang="en-US" sz="1000" dirty="0" err="1"/>
              <a:t>for</a:t>
            </a:r>
            <a:r>
              <a:rPr lang="es-ES" altLang="en-US" sz="1000" dirty="0"/>
              <a:t> </a:t>
            </a:r>
            <a:r>
              <a:rPr lang="es-ES" altLang="en-US" sz="1000" dirty="0" err="1"/>
              <a:t>broadcast</a:t>
            </a:r>
            <a:r>
              <a:rPr lang="es-ES" altLang="en-US" sz="1000" dirty="0"/>
              <a:t>, and </a:t>
            </a:r>
            <a:r>
              <a:rPr lang="es-ES" altLang="en-US" sz="1000" dirty="0" err="1"/>
              <a:t>this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range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should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not</a:t>
            </a:r>
            <a:r>
              <a:rPr lang="es-ES" altLang="en-US" sz="1000" dirty="0"/>
              <a:t> be </a:t>
            </a:r>
            <a:r>
              <a:rPr lang="es-ES" altLang="en-US" sz="1000" dirty="0" err="1"/>
              <a:t>considered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part</a:t>
            </a:r>
            <a:r>
              <a:rPr lang="es-ES" altLang="en-US" sz="1000" dirty="0"/>
              <a:t> of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normal </a:t>
            </a:r>
            <a:r>
              <a:rPr lang="es-ES" altLang="en-US" sz="1000" dirty="0" err="1"/>
              <a:t>Class</a:t>
            </a:r>
            <a:r>
              <a:rPr lang="es-ES" altLang="en-US" sz="1000" dirty="0"/>
              <a:t> E </a:t>
            </a:r>
            <a:r>
              <a:rPr lang="es-ES" altLang="en-US" sz="1000" dirty="0" err="1"/>
              <a:t>range</a:t>
            </a:r>
            <a:r>
              <a:rPr lang="es-ES" altLang="en-US" sz="1000" dirty="0"/>
              <a:t>. </a:t>
            </a:r>
          </a:p>
          <a:p>
            <a:pPr eaLnBrk="1" hangingPunct="1"/>
            <a:r>
              <a:rPr lang="es-ES" altLang="en-US" sz="1000" b="1" dirty="0"/>
              <a:t>IP </a:t>
            </a:r>
            <a:r>
              <a:rPr lang="es-ES" altLang="en-US" sz="1000" b="1" dirty="0" err="1"/>
              <a:t>Address</a:t>
            </a:r>
            <a:r>
              <a:rPr lang="es-ES" altLang="en-US" sz="1000" b="1" dirty="0"/>
              <a:t> </a:t>
            </a:r>
            <a:r>
              <a:rPr lang="es-ES" altLang="en-US" sz="1000" b="1" dirty="0" err="1"/>
              <a:t>Class</a:t>
            </a:r>
            <a:r>
              <a:rPr lang="es-ES" altLang="en-US" sz="1000" b="1" dirty="0"/>
              <a:t> D and </a:t>
            </a:r>
            <a:r>
              <a:rPr lang="es-ES" altLang="en-US" sz="1000" b="1" dirty="0" err="1"/>
              <a:t>Multicast</a:t>
            </a:r>
            <a:endParaRPr lang="es-ES" altLang="en-US" sz="1000" b="1" dirty="0"/>
          </a:p>
          <a:p>
            <a:pPr eaLnBrk="1" hangingPunct="1"/>
            <a:r>
              <a:rPr lang="es-ES" altLang="en-US" sz="1000" dirty="0" err="1"/>
              <a:t>The</a:t>
            </a:r>
            <a:r>
              <a:rPr lang="es-ES" altLang="en-US" sz="1000" dirty="0"/>
              <a:t> IPv4 </a:t>
            </a:r>
            <a:r>
              <a:rPr lang="es-ES" altLang="en-US" sz="1000" dirty="0" err="1"/>
              <a:t>networking</a:t>
            </a:r>
            <a:r>
              <a:rPr lang="es-ES" altLang="en-US" sz="1000" dirty="0"/>
              <a:t> standard defines </a:t>
            </a:r>
            <a:r>
              <a:rPr lang="es-ES" altLang="en-US" sz="1000" b="1" dirty="0" err="1"/>
              <a:t>Class</a:t>
            </a:r>
            <a:r>
              <a:rPr lang="es-ES" altLang="en-US" sz="1000" b="1" dirty="0"/>
              <a:t> 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addresses</a:t>
            </a:r>
            <a:r>
              <a:rPr lang="es-ES" altLang="en-US" sz="1000" dirty="0"/>
              <a:t> as </a:t>
            </a:r>
            <a:r>
              <a:rPr lang="es-ES" altLang="en-US" sz="1000" dirty="0" err="1"/>
              <a:t>reserved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for</a:t>
            </a:r>
            <a:r>
              <a:rPr lang="es-ES" altLang="en-US" sz="1000" dirty="0"/>
              <a:t> </a:t>
            </a:r>
            <a:r>
              <a:rPr lang="es-ES" altLang="en-US" sz="1000" b="1" dirty="0" err="1"/>
              <a:t>multicast</a:t>
            </a:r>
            <a:r>
              <a:rPr lang="es-ES" altLang="en-US" sz="1000" dirty="0"/>
              <a:t>. </a:t>
            </a:r>
            <a:r>
              <a:rPr lang="es-ES" altLang="en-US" sz="1000" dirty="0" err="1"/>
              <a:t>Multicast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is</a:t>
            </a:r>
            <a:r>
              <a:rPr lang="es-ES" altLang="en-US" sz="1000" dirty="0"/>
              <a:t> a </a:t>
            </a:r>
            <a:r>
              <a:rPr lang="es-ES" altLang="en-US" sz="1000" dirty="0" err="1"/>
              <a:t>mechanism</a:t>
            </a:r>
            <a:r>
              <a:rPr lang="es-ES" altLang="en-US" sz="1000" dirty="0"/>
              <a:t> </a:t>
            </a:r>
            <a:r>
              <a:rPr lang="es-ES" altLang="en-US" sz="1000" dirty="0" err="1"/>
              <a:t>for</a:t>
            </a:r>
            <a:r>
              <a:rPr lang="es-ES" altLang="en-US" sz="1000" dirty="0"/>
              <a:t> </a:t>
            </a:r>
            <a:r>
              <a:rPr lang="es-ES" altLang="en-US" sz="1000" dirty="0" err="1"/>
              <a:t>defining</a:t>
            </a:r>
            <a:r>
              <a:rPr lang="es-ES" altLang="en-US" sz="1000" dirty="0"/>
              <a:t> </a:t>
            </a:r>
            <a:r>
              <a:rPr lang="es-ES" altLang="en-US" sz="1000" dirty="0" err="1"/>
              <a:t>groups</a:t>
            </a:r>
            <a:r>
              <a:rPr lang="es-ES" altLang="en-US" sz="1000" dirty="0"/>
              <a:t> of </a:t>
            </a:r>
            <a:r>
              <a:rPr lang="es-ES" altLang="en-US" sz="1000" dirty="0" err="1"/>
              <a:t>nodes</a:t>
            </a:r>
            <a:r>
              <a:rPr lang="es-ES" altLang="en-US" sz="1000" dirty="0"/>
              <a:t> and </a:t>
            </a:r>
            <a:r>
              <a:rPr lang="es-ES" altLang="en-US" sz="1000" dirty="0" err="1"/>
              <a:t>sending</a:t>
            </a:r>
            <a:r>
              <a:rPr lang="es-ES" altLang="en-US" sz="1000" dirty="0"/>
              <a:t> IP </a:t>
            </a:r>
            <a:r>
              <a:rPr lang="es-ES" altLang="en-US" sz="1000" dirty="0" err="1"/>
              <a:t>messages</a:t>
            </a:r>
            <a:r>
              <a:rPr lang="es-ES" altLang="en-US" sz="1000" dirty="0"/>
              <a:t> to </a:t>
            </a:r>
            <a:r>
              <a:rPr lang="es-ES" altLang="en-US" sz="1000" dirty="0" err="1"/>
              <a:t>that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group</a:t>
            </a:r>
            <a:r>
              <a:rPr lang="es-ES" altLang="en-US" sz="1000" dirty="0"/>
              <a:t> </a:t>
            </a:r>
            <a:r>
              <a:rPr lang="es-ES" altLang="en-US" sz="1000" dirty="0" err="1"/>
              <a:t>rather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than</a:t>
            </a:r>
            <a:r>
              <a:rPr lang="es-ES" altLang="en-US" sz="1000" dirty="0"/>
              <a:t> to </a:t>
            </a:r>
            <a:r>
              <a:rPr lang="es-ES" altLang="en-US" sz="1000" dirty="0" err="1"/>
              <a:t>every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node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LAN (</a:t>
            </a:r>
            <a:r>
              <a:rPr lang="es-ES" altLang="en-US" sz="1000" dirty="0" err="1"/>
              <a:t>broadcast</a:t>
            </a:r>
            <a:r>
              <a:rPr lang="es-ES" altLang="en-US" sz="1000" dirty="0"/>
              <a:t>) </a:t>
            </a:r>
            <a:r>
              <a:rPr lang="es-ES" altLang="en-US" sz="1000" dirty="0" err="1"/>
              <a:t>or</a:t>
            </a:r>
            <a:r>
              <a:rPr lang="es-ES" altLang="en-US" sz="1000" dirty="0"/>
              <a:t> </a:t>
            </a:r>
            <a:r>
              <a:rPr lang="es-ES" altLang="en-US" sz="1000" dirty="0" err="1"/>
              <a:t>just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other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node</a:t>
            </a:r>
            <a:r>
              <a:rPr lang="es-ES" altLang="en-US" sz="1000" dirty="0"/>
              <a:t> (</a:t>
            </a:r>
            <a:r>
              <a:rPr lang="es-ES" altLang="en-US" sz="1000" b="1" dirty="0" err="1"/>
              <a:t>unicast</a:t>
            </a:r>
            <a:r>
              <a:rPr lang="es-ES" altLang="en-US" sz="1000" dirty="0"/>
              <a:t>). </a:t>
            </a:r>
            <a:r>
              <a:rPr lang="es-ES" altLang="en-US" sz="1000" dirty="0" err="1"/>
              <a:t>Multicast</a:t>
            </a:r>
            <a:r>
              <a:rPr lang="es-ES" altLang="en-US" sz="1000" dirty="0"/>
              <a:t> </a:t>
            </a:r>
            <a:r>
              <a:rPr lang="es-ES" altLang="en-US" sz="1000" dirty="0" err="1"/>
              <a:t>is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mainly</a:t>
            </a:r>
            <a:r>
              <a:rPr lang="es-ES" altLang="en-US" sz="1000" dirty="0"/>
              <a:t> </a:t>
            </a:r>
            <a:r>
              <a:rPr lang="es-ES" altLang="en-US" sz="1000" dirty="0" err="1"/>
              <a:t>used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</a:t>
            </a:r>
            <a:r>
              <a:rPr lang="es-ES" altLang="en-US" sz="1000" dirty="0"/>
              <a:t> </a:t>
            </a:r>
            <a:r>
              <a:rPr lang="es-ES" altLang="en-US" sz="1000" dirty="0" err="1"/>
              <a:t>research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networks</a:t>
            </a:r>
            <a:r>
              <a:rPr lang="es-ES" altLang="en-US" sz="1000" dirty="0"/>
              <a:t>. As </a:t>
            </a:r>
            <a:r>
              <a:rPr lang="es-ES" altLang="en-US" sz="1000" dirty="0" err="1"/>
              <a:t>with</a:t>
            </a:r>
            <a:r>
              <a:rPr lang="es-ES" altLang="en-US" sz="1000" dirty="0"/>
              <a:t> </a:t>
            </a:r>
            <a:r>
              <a:rPr lang="es-ES" altLang="en-US" sz="1000" dirty="0" err="1"/>
              <a:t>Class</a:t>
            </a:r>
            <a:r>
              <a:rPr lang="es-ES" altLang="en-US" sz="1000" dirty="0"/>
              <a:t> E, </a:t>
            </a:r>
            <a:r>
              <a:rPr lang="es-ES" altLang="en-US" sz="1000" dirty="0" err="1"/>
              <a:t>Class</a:t>
            </a:r>
            <a:r>
              <a:rPr lang="es-ES" altLang="en-US" sz="1000" dirty="0"/>
              <a:t> D </a:t>
            </a:r>
            <a:r>
              <a:rPr lang="es-ES" altLang="en-US" sz="1000" dirty="0" err="1"/>
              <a:t>addresses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should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not</a:t>
            </a:r>
            <a:r>
              <a:rPr lang="es-ES" altLang="en-US" sz="1000" dirty="0"/>
              <a:t> be </a:t>
            </a:r>
            <a:r>
              <a:rPr lang="es-ES" altLang="en-US" sz="1000" dirty="0" err="1"/>
              <a:t>used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by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ordinary</a:t>
            </a:r>
            <a:r>
              <a:rPr lang="es-ES" altLang="en-US" sz="1000" dirty="0"/>
              <a:t> </a:t>
            </a:r>
            <a:r>
              <a:rPr lang="es-ES" altLang="en-US" sz="1000" dirty="0" err="1"/>
              <a:t>nodes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Internet. </a:t>
            </a:r>
          </a:p>
          <a:p>
            <a:pPr eaLnBrk="1" hangingPunct="1"/>
            <a:r>
              <a:rPr lang="es-ES" altLang="en-US" sz="1000" b="1" dirty="0"/>
              <a:t>IP </a:t>
            </a:r>
            <a:r>
              <a:rPr lang="es-ES" altLang="en-US" sz="1000" b="1" dirty="0" err="1"/>
              <a:t>Address</a:t>
            </a:r>
            <a:r>
              <a:rPr lang="es-ES" altLang="en-US" sz="1000" b="1" dirty="0"/>
              <a:t> </a:t>
            </a:r>
            <a:r>
              <a:rPr lang="es-ES" altLang="en-US" sz="1000" b="1" dirty="0" err="1"/>
              <a:t>Class</a:t>
            </a:r>
            <a:r>
              <a:rPr lang="es-ES" altLang="en-US" sz="1000" b="1" dirty="0"/>
              <a:t> A, </a:t>
            </a:r>
            <a:r>
              <a:rPr lang="es-ES" altLang="en-US" sz="1000" b="1" dirty="0" err="1"/>
              <a:t>Class</a:t>
            </a:r>
            <a:r>
              <a:rPr lang="es-ES" altLang="en-US" sz="1000" b="1" dirty="0"/>
              <a:t> B, and </a:t>
            </a:r>
            <a:r>
              <a:rPr lang="es-ES" altLang="en-US" sz="1000" b="1" dirty="0" err="1"/>
              <a:t>Class</a:t>
            </a:r>
            <a:r>
              <a:rPr lang="es-ES" altLang="en-US" sz="1000" b="1" dirty="0"/>
              <a:t> C</a:t>
            </a:r>
          </a:p>
          <a:p>
            <a:pPr eaLnBrk="1" hangingPunct="1"/>
            <a:r>
              <a:rPr lang="es-ES" altLang="en-US" sz="1000" dirty="0" err="1"/>
              <a:t>Class</a:t>
            </a:r>
            <a:r>
              <a:rPr lang="es-ES" altLang="en-US" sz="1000" dirty="0"/>
              <a:t> A, </a:t>
            </a:r>
            <a:r>
              <a:rPr lang="es-ES" altLang="en-US" sz="1000" dirty="0" err="1"/>
              <a:t>Class</a:t>
            </a:r>
            <a:r>
              <a:rPr lang="es-ES" altLang="en-US" sz="1000" dirty="0"/>
              <a:t> B, and </a:t>
            </a:r>
            <a:r>
              <a:rPr lang="es-ES" altLang="en-US" sz="1000" dirty="0" err="1"/>
              <a:t>Class</a:t>
            </a:r>
            <a:r>
              <a:rPr lang="es-ES" altLang="en-US" sz="1000" dirty="0"/>
              <a:t> C are </a:t>
            </a:r>
            <a:r>
              <a:rPr lang="es-ES" altLang="en-US" sz="1000" dirty="0" err="1"/>
              <a:t>the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three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classes</a:t>
            </a:r>
            <a:r>
              <a:rPr lang="es-ES" altLang="en-US" sz="1000" dirty="0"/>
              <a:t> of </a:t>
            </a:r>
            <a:r>
              <a:rPr lang="es-ES" altLang="en-US" sz="1000" dirty="0" err="1"/>
              <a:t>addresses</a:t>
            </a:r>
            <a:r>
              <a:rPr lang="es-ES" altLang="en-US" sz="1000" dirty="0"/>
              <a:t> </a:t>
            </a:r>
            <a:r>
              <a:rPr lang="es-ES" altLang="en-US" sz="1000" dirty="0" err="1"/>
              <a:t>used</a:t>
            </a:r>
            <a:r>
              <a:rPr lang="es-ES" altLang="en-US" sz="1000" dirty="0"/>
              <a:t> </a:t>
            </a:r>
            <a:r>
              <a:rPr lang="es-ES" altLang="en-US" sz="1000" dirty="0" err="1"/>
              <a:t>on</a:t>
            </a:r>
            <a:r>
              <a:rPr lang="es-ES" altLang="en-US" sz="1000" dirty="0"/>
              <a:t> IP </a:t>
            </a:r>
            <a:r>
              <a:rPr lang="es-ES" altLang="en-US" sz="1000" dirty="0" err="1"/>
              <a:t>networks</a:t>
            </a:r>
            <a:r>
              <a:rPr lang="es-ES" altLang="en-US" sz="1000" dirty="0"/>
              <a:t> in </a:t>
            </a:r>
            <a:r>
              <a:rPr lang="es-ES" altLang="en-US" sz="1000" dirty="0" err="1"/>
              <a:t>common</a:t>
            </a:r>
            <a:r>
              <a:rPr lang="es-ES" altLang="en-US" sz="1000" dirty="0"/>
              <a:t> </a:t>
            </a:r>
            <a:r>
              <a:rPr lang="es-ES" altLang="en-US" sz="1000" dirty="0" err="1"/>
              <a:t>practice</a:t>
            </a:r>
            <a:r>
              <a:rPr lang="es-ES" altLang="en-US" sz="1000" dirty="0"/>
              <a:t>, </a:t>
            </a:r>
            <a:r>
              <a:rPr lang="es-ES" altLang="en-US" sz="1000" dirty="0" err="1"/>
              <a:t>with</a:t>
            </a:r>
            <a:r>
              <a:rPr lang="es-ES" altLang="en-US" sz="1000" dirty="0"/>
              <a:t> </a:t>
            </a:r>
            <a:r>
              <a:rPr lang="es-ES" altLang="en-US" sz="1000" dirty="0" err="1"/>
              <a:t>three</a:t>
            </a:r>
            <a:r>
              <a:rPr lang="es-ES" altLang="en-US" sz="1000" dirty="0"/>
              <a:t> </a:t>
            </a:r>
            <a:r>
              <a:rPr lang="es-ES" altLang="en-US" sz="1000" dirty="0" err="1"/>
              <a:t>exceptions</a:t>
            </a:r>
            <a:r>
              <a:rPr lang="en-GB" altLang="en-US" sz="1000" dirty="0"/>
              <a:t>:</a:t>
            </a:r>
          </a:p>
          <a:p>
            <a:pPr eaLnBrk="1" hangingPunct="1">
              <a:buFontTx/>
              <a:buChar char="-"/>
            </a:pPr>
            <a:r>
              <a:rPr lang="en-GB" altLang="en-US" sz="1000" dirty="0"/>
              <a:t>IP Loopback</a:t>
            </a:r>
          </a:p>
          <a:p>
            <a:pPr eaLnBrk="1" hangingPunct="1">
              <a:buFontTx/>
              <a:buChar char="-"/>
            </a:pPr>
            <a:r>
              <a:rPr lang="en-GB" altLang="en-US" sz="1000" dirty="0"/>
              <a:t>Private addresses</a:t>
            </a:r>
          </a:p>
          <a:p>
            <a:pPr eaLnBrk="1" hangingPunct="1">
              <a:buFontTx/>
              <a:buChar char="-"/>
            </a:pPr>
            <a:r>
              <a:rPr lang="en-GB" altLang="en-US" sz="1000" dirty="0"/>
              <a:t>IPv6 address types</a:t>
            </a:r>
            <a:r>
              <a:rPr lang="es-ES" altLang="en-US" sz="1000" dirty="0"/>
              <a:t> </a:t>
            </a:r>
          </a:p>
          <a:p>
            <a:pPr eaLnBrk="1" hangingPunct="1"/>
            <a:endParaRPr lang="es-ES" altLang="en-US" sz="10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5A611ED-CDD8-4E74-A4F2-92E9019B93A9}" type="slidenum">
              <a:rPr lang="en-US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343400"/>
            <a:ext cx="68580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 sz="9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2005B54-5173-4442-A39B-88A4962E7961}" type="slidenum">
              <a:rPr lang="en-US" altLang="en-US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9F728-BC05-4F0A-887E-0A692C93D695}" type="slidenum">
              <a:rPr lang="en-US" altLang="en-US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7BF178C-9FCE-4FFC-B52D-55F4EE43C78F}" type="slidenum">
              <a:rPr lang="en-US" altLang="en-US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000A5-D072-475F-932A-965CA0361D8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14F7-A81F-48B2-B27D-A4D2AFC59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F2A47-83B1-47FD-B357-F97001A0A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3B371-DF81-4E1E-97F6-BD436B94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2203-4EBF-4512-BBB4-2E32F3141080}" type="datetime1">
              <a:rPr lang="en-GB" smtClean="0"/>
              <a:t>12/12/2017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B916-223C-43B8-A200-51773F42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C5AB-6E81-4238-8DCC-A12B3048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67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BEFF-F351-4E28-9379-0B06B4AD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D1FBF-6F49-4901-9002-B63C6362D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E6CF1-651B-4ADE-87CB-07FD5A85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25E9-28D6-431B-B3A3-AEAB761C56A9}" type="datetime1">
              <a:rPr lang="en-GB" smtClean="0"/>
              <a:t>12/12/2017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A385-7933-41D7-B5C3-FB70DC47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77AC9-F4B4-4E43-AB22-7E4E0EEB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12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9DFA6-FDD3-42D3-94F4-04066299B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EC6BD-820C-43AA-868B-516599C23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B895-0654-499B-82F2-19667431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0FDF-B8B2-4E43-A0EC-95EE8CC6BF51}" type="datetime1">
              <a:rPr lang="en-GB" smtClean="0"/>
              <a:t>12/12/2017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B5CD8-F324-4144-8212-0BC6B243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D8A6-5B51-4212-8189-2EC8663A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00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6E46-7EFB-4332-9B89-C1CCDBDF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28DD-3239-4C43-8531-71BBF5891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75285-32FD-4D7B-8DAB-D3CB6C1D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938B-D0D0-4279-AB04-ECFDDF1A485F}" type="datetime1">
              <a:rPr lang="en-GB" smtClean="0"/>
              <a:t>12/12/2017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47929-44C0-4DB2-8BD3-3FE024A2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7E3D1-C0B3-43D1-B59E-E3F291E4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807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DDE6-66C5-4DAD-BF3F-AB57A250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4D06E-7295-4827-BC26-56A85276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B3138-1FA4-4C9D-A029-438FF6D9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8F0C-8CA4-4C04-A1DC-D0DE18699542}" type="datetime1">
              <a:rPr lang="en-GB" smtClean="0"/>
              <a:t>12/12/2017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BEFD7-D37E-423C-A589-118CA85B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9FC9-0946-4B22-BFDB-738FBE72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316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08B0-A475-46B0-B6F6-993DDB01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D4A19-C6D1-41DB-9F55-18F42778D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5E192-C5AC-4BAB-8606-BD47EA4C3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44D30-C555-4503-9B9C-5FC4D3BF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7A36-948C-4532-B58B-00A56CC8FAA2}" type="datetime1">
              <a:rPr lang="en-GB" smtClean="0"/>
              <a:t>12/12/2017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48348-1C7C-43FF-88EA-B4DC6254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0C90B-A1B0-471D-8EFF-19A9E110C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1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2CB4-7BF6-4E6C-A1D9-06893F66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FD57B-125C-4AC6-B5B3-1AFA2549D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42847-89F9-4B5E-A083-D8359FCEE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7A2A9-F9AD-434A-878E-C1AFF14B6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527A5-AE60-4439-AA5E-69902E0D8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B9226-07A0-4024-B651-4ACC8D71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BB48-0BC9-480C-98F5-BF296376756E}" type="datetime1">
              <a:rPr lang="en-GB" smtClean="0"/>
              <a:t>12/12/2017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273D0-311F-4F2F-84B3-F08B521A9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C4BA96-DADF-4849-86DC-163D5B4B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69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E7E3-FEE5-4C60-BCE5-5DD4AAF17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BA743-D322-4377-A826-A70828B6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76CBE-77EA-4164-8401-CC22C54D0739}" type="datetime1">
              <a:rPr lang="en-GB" smtClean="0"/>
              <a:t>12/12/2017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ECB05-864C-45C2-AF58-DABE1EB8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A12F2-5EEC-44AC-945B-73412572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74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3E2EA-792C-4216-A928-B2CA1AA23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B8DDC-6E5E-4EC1-89C4-F1FB75A0F2FD}" type="datetime1">
              <a:rPr lang="en-GB" smtClean="0"/>
              <a:t>12/12/2017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ECD23A-7AD5-4764-90B4-679478E1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39BF1-82DE-4D00-855D-D88842E0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11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9C3D9-1022-4003-9CC4-1B96A24D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0E6E0-1022-4167-85F9-0FB0E5C37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50973-BF99-4BD3-83B9-381E2BD46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53DEF-FB55-4ABC-AA90-8A5A6185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40059-FA01-40B6-BBA7-2C6755498C30}" type="datetime1">
              <a:rPr lang="en-GB" smtClean="0"/>
              <a:t>12/12/2017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14BFF-BDA7-42F5-8200-A85CADA2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E50FA-1ABD-4235-A19F-E944B59FF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97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3662-80E7-479B-9DDB-1114D733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D80080-BEB5-425A-8082-D6A817DC4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FC52A-B02D-4731-8C51-C67D4416A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FA97A-4B30-43F5-8AC7-AAF32492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DF895-E37C-4403-9C90-833565776EA4}" type="datetime1">
              <a:rPr lang="en-GB" smtClean="0"/>
              <a:t>12/12/2017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7B5ED-594F-478F-B0A2-E781E0FD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67CB9-06F5-49C2-BB24-573B6796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89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03D36-123D-4E4F-837A-7B692C7F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F8335-3682-4D70-8A45-FB2C22A6C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FA5F2-4C0A-4C76-8085-E17F6DFAA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E6FC-F92B-464B-88F1-717239E24210}" type="datetime1">
              <a:rPr lang="en-GB" smtClean="0"/>
              <a:t>12/12/2017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689F0-E1E8-40B3-91A7-7C3E21C34B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F65BC-7BC6-4F92-90BF-CBAF9A46A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98E25-70A5-4DC8-888B-608AEC755B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03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b0480@coventry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7772400" cy="1685745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/>
            </a:r>
            <a:br>
              <a:rPr lang="en-GB" sz="3600" dirty="0"/>
            </a:br>
            <a:r>
              <a:rPr lang="en-GB" altLang="en-US" sz="3100" dirty="0"/>
              <a:t/>
            </a:r>
            <a:br>
              <a:rPr lang="en-GB" altLang="en-US" sz="3100" dirty="0"/>
            </a:br>
            <a:r>
              <a:rPr lang="en-GB" altLang="en-US" sz="3100" dirty="0"/>
              <a:t> </a:t>
            </a:r>
            <a:r>
              <a:rPr lang="en-GB" altLang="en-US" sz="4400" b="1" dirty="0"/>
              <a:t>IPv4 </a:t>
            </a:r>
            <a:r>
              <a:rPr lang="en-GB" altLang="en-US" sz="4400" b="1" dirty="0" err="1"/>
              <a:t>Subnetting</a:t>
            </a:r>
            <a:r>
              <a:rPr lang="en-GB" altLang="en-US" sz="4400" b="1" dirty="0"/>
              <a:t/>
            </a:r>
            <a:br>
              <a:rPr lang="en-GB" altLang="en-US" sz="4400" b="1" dirty="0"/>
            </a:br>
            <a:r>
              <a:rPr lang="en-GB" altLang="en-US" sz="4400" b="1" dirty="0"/>
              <a:t>and Networking Devices</a:t>
            </a:r>
            <a:endParaRPr lang="en-GB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3573016"/>
            <a:ext cx="7772400" cy="1343720"/>
          </a:xfrm>
        </p:spPr>
        <p:txBody>
          <a:bodyPr>
            <a:normAutofit lnSpcReduction="10000"/>
          </a:bodyPr>
          <a:lstStyle/>
          <a:p>
            <a:r>
              <a:rPr lang="en-GB" dirty="0">
                <a:solidFill>
                  <a:srgbClr val="C00000"/>
                </a:solidFill>
              </a:rPr>
              <a:t>120CT Computer Architecture and Networks</a:t>
            </a:r>
          </a:p>
          <a:p>
            <a:endParaRPr lang="en-GB" dirty="0"/>
          </a:p>
          <a:p>
            <a:r>
              <a:rPr lang="en-GB" b="1" dirty="0"/>
              <a:t>Dr Dianabasi Nkantah</a:t>
            </a:r>
          </a:p>
          <a:p>
            <a:r>
              <a:rPr lang="en-GB" dirty="0">
                <a:hlinkClick r:id="rId2"/>
              </a:rPr>
              <a:t>ab0480@coventry.ac.uk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55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36712"/>
            <a:ext cx="91440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altLang="en-US" sz="4000" b="1" dirty="0" err="1">
                <a:solidFill>
                  <a:srgbClr val="3333FF"/>
                </a:solidFill>
              </a:rPr>
              <a:t>Classless</a:t>
            </a:r>
            <a:r>
              <a:rPr lang="es-ES" altLang="en-US" sz="4000" b="1" dirty="0">
                <a:solidFill>
                  <a:srgbClr val="3333FF"/>
                </a:solidFill>
              </a:rPr>
              <a:t> Inter-</a:t>
            </a:r>
            <a:r>
              <a:rPr lang="es-ES" altLang="en-US" sz="4000" b="1" dirty="0" err="1">
                <a:solidFill>
                  <a:srgbClr val="3333FF"/>
                </a:solidFill>
              </a:rPr>
              <a:t>Domain</a:t>
            </a:r>
            <a:r>
              <a:rPr lang="es-ES" altLang="en-US" sz="4000" b="1" dirty="0">
                <a:solidFill>
                  <a:srgbClr val="3333FF"/>
                </a:solidFill>
              </a:rPr>
              <a:t> </a:t>
            </a:r>
            <a:r>
              <a:rPr lang="es-ES" altLang="en-US" sz="4000" b="1" dirty="0" err="1">
                <a:solidFill>
                  <a:srgbClr val="3333FF"/>
                </a:solidFill>
              </a:rPr>
              <a:t>Routing</a:t>
            </a:r>
            <a:r>
              <a:rPr lang="es-ES" altLang="en-US" sz="4000" b="1" dirty="0">
                <a:solidFill>
                  <a:srgbClr val="3333FF"/>
                </a:solidFill>
              </a:rPr>
              <a:t> (CIDR)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88840"/>
            <a:ext cx="8280920" cy="4104456"/>
          </a:xfrm>
        </p:spPr>
        <p:txBody>
          <a:bodyPr/>
          <a:lstStyle/>
          <a:p>
            <a:pPr eaLnBrk="1" hangingPunct="1"/>
            <a:r>
              <a:rPr lang="en-GB" altLang="en-US" dirty="0"/>
              <a:t>Scheme for allocating IP addresses and routing Internet Protocol packets.</a:t>
            </a:r>
          </a:p>
          <a:p>
            <a:pPr marL="2057400" lvl="8" indent="0">
              <a:buNone/>
            </a:pPr>
            <a:endParaRPr lang="en-GB" altLang="en-US" dirty="0"/>
          </a:p>
          <a:p>
            <a:r>
              <a:rPr lang="en-GB" altLang="en-US" dirty="0">
                <a:solidFill>
                  <a:srgbClr val="C00000"/>
                </a:solidFill>
              </a:rPr>
              <a:t>Used to replace the “classful” network design in the internet.</a:t>
            </a:r>
          </a:p>
          <a:p>
            <a:pPr marL="2057400" lvl="8" indent="0">
              <a:buNone/>
            </a:pPr>
            <a:endParaRPr lang="en-GB" altLang="en-US" dirty="0"/>
          </a:p>
          <a:p>
            <a:r>
              <a:rPr lang="en-GB" altLang="en-US" dirty="0"/>
              <a:t>Single IP address can be used to denote many IP addresses.</a:t>
            </a:r>
          </a:p>
          <a:p>
            <a:pPr marL="2057400" lvl="8" indent="0">
              <a:buNone/>
            </a:pPr>
            <a:endParaRPr lang="en-GB" altLang="en-US" dirty="0"/>
          </a:p>
          <a:p>
            <a:r>
              <a:rPr lang="en-GB" altLang="en-US" dirty="0"/>
              <a:t>A CIDR IP address ends with a slash followed by a number: </a:t>
            </a:r>
            <a:r>
              <a:rPr lang="en-GB" altLang="en-US" dirty="0">
                <a:solidFill>
                  <a:srgbClr val="C00000"/>
                </a:solidFill>
              </a:rPr>
              <a:t>/24</a:t>
            </a:r>
            <a:r>
              <a:rPr lang="en-GB" altLang="en-US" dirty="0"/>
              <a:t>.</a:t>
            </a:r>
          </a:p>
          <a:p>
            <a:pPr eaLnBrk="1" hangingPunct="1"/>
            <a:endParaRPr lang="en-GB" altLang="en-US" dirty="0"/>
          </a:p>
          <a:p>
            <a:pPr marL="2057400" lvl="8" indent="0">
              <a:buNone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8817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579792"/>
            <a:ext cx="7772400" cy="381000"/>
          </a:xfrm>
        </p:spPr>
        <p:txBody>
          <a:bodyPr>
            <a:no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C00000"/>
                </a:solidFill>
              </a:rPr>
              <a:t>Network Address</a:t>
            </a:r>
            <a:endParaRPr lang="en-US" altLang="en-US" sz="4000" b="1" dirty="0">
              <a:solidFill>
                <a:srgbClr val="C00000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838200"/>
            <a:ext cx="8763000" cy="106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	</a:t>
            </a:r>
            <a:endParaRPr lang="en-US" altLang="en-US" sz="2800"/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381000" y="990600"/>
            <a:ext cx="83058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en-US" sz="2400" dirty="0"/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en-US" sz="24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B050"/>
                </a:solidFill>
              </a:rPr>
              <a:t>Example:	IP Address:	193.10.5.1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B050"/>
                </a:solidFill>
              </a:rPr>
              <a:t>		Subnet Mask:	255.255.255.0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In binary: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IP Address: 		 11000001.00001010.00000101.00000001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Subnet Mask:  	 </a:t>
            </a:r>
            <a:r>
              <a:rPr lang="en-GB" altLang="en-US" sz="2400" dirty="0">
                <a:solidFill>
                  <a:srgbClr val="FF6600"/>
                </a:solidFill>
              </a:rPr>
              <a:t>11111111</a:t>
            </a:r>
            <a:r>
              <a:rPr lang="en-GB" altLang="en-US" sz="2400" dirty="0"/>
              <a:t>.</a:t>
            </a:r>
            <a:r>
              <a:rPr lang="en-GB" altLang="en-US" sz="2400" dirty="0">
                <a:solidFill>
                  <a:srgbClr val="FF6600"/>
                </a:solidFill>
              </a:rPr>
              <a:t>11111111</a:t>
            </a:r>
            <a:r>
              <a:rPr lang="en-GB" altLang="en-US" sz="2400" dirty="0"/>
              <a:t>.</a:t>
            </a:r>
            <a:r>
              <a:rPr lang="en-GB" altLang="en-US" sz="2400" dirty="0">
                <a:solidFill>
                  <a:srgbClr val="FF6600"/>
                </a:solidFill>
              </a:rPr>
              <a:t>11111111</a:t>
            </a:r>
            <a:r>
              <a:rPr lang="en-GB" altLang="en-US" sz="2400" dirty="0"/>
              <a:t>.00000000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Network Address:  	 </a:t>
            </a:r>
            <a:r>
              <a:rPr lang="en-GB" altLang="en-US" sz="2400" dirty="0">
                <a:solidFill>
                  <a:srgbClr val="FF6600"/>
                </a:solidFill>
              </a:rPr>
              <a:t>11000001.00001010</a:t>
            </a:r>
            <a:r>
              <a:rPr lang="en-GB" altLang="en-US" sz="2400" dirty="0"/>
              <a:t>.</a:t>
            </a:r>
            <a:r>
              <a:rPr lang="en-GB" altLang="en-US" sz="2400" dirty="0">
                <a:solidFill>
                  <a:srgbClr val="FF6600"/>
                </a:solidFill>
              </a:rPr>
              <a:t>00000101</a:t>
            </a:r>
            <a:r>
              <a:rPr lang="en-GB" altLang="en-US" sz="2400" dirty="0"/>
              <a:t>.00000000</a:t>
            </a:r>
            <a:endParaRPr lang="en-US" altLang="en-US" sz="2400" dirty="0"/>
          </a:p>
        </p:txBody>
      </p:sp>
      <p:sp>
        <p:nvSpPr>
          <p:cNvPr id="54277" name="AutoShape 5"/>
          <p:cNvSpPr>
            <a:spLocks noChangeArrowheads="1"/>
          </p:cNvSpPr>
          <p:nvPr/>
        </p:nvSpPr>
        <p:spPr bwMode="auto">
          <a:xfrm>
            <a:off x="2895600" y="5257800"/>
            <a:ext cx="228600" cy="533400"/>
          </a:xfrm>
          <a:prstGeom prst="curvedRight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3352800" y="55626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193.10.5.0</a:t>
            </a:r>
            <a:endParaRPr lang="en-US" altLang="en-US" sz="2400"/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>
            <a:off x="3200400" y="4800600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05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47700"/>
            <a:ext cx="7772400" cy="381000"/>
          </a:xfrm>
        </p:spPr>
        <p:txBody>
          <a:bodyPr>
            <a:no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C00000"/>
                </a:solidFill>
              </a:rPr>
              <a:t>Broadcast Address</a:t>
            </a:r>
            <a:endParaRPr lang="en-US" altLang="en-US" sz="4000" b="1" dirty="0">
              <a:solidFill>
                <a:srgbClr val="C00000"/>
              </a:solidFill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838200"/>
            <a:ext cx="8763000" cy="106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altLang="en-US"/>
              <a:t>	</a:t>
            </a:r>
            <a:endParaRPr lang="en-US" altLang="en-US" sz="2800"/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81000" y="990600"/>
            <a:ext cx="83058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en-US" sz="2400" dirty="0"/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en-US" sz="24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B050"/>
                </a:solidFill>
              </a:rPr>
              <a:t>Example:	IP Address:	193.10.5.1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>
                <a:solidFill>
                  <a:srgbClr val="00B050"/>
                </a:solidFill>
              </a:rPr>
              <a:t>		Subnet Mask:	255.255.255.0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In binary: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IP Address: 		 11000001.00001010.00000101.00000001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Subnet Mask:  	 </a:t>
            </a:r>
            <a:r>
              <a:rPr lang="en-GB" altLang="en-US" sz="2400" dirty="0">
                <a:solidFill>
                  <a:srgbClr val="FF6600"/>
                </a:solidFill>
              </a:rPr>
              <a:t>11111111</a:t>
            </a:r>
            <a:r>
              <a:rPr lang="en-GB" altLang="en-US" sz="2400" dirty="0"/>
              <a:t>.</a:t>
            </a:r>
            <a:r>
              <a:rPr lang="en-GB" altLang="en-US" sz="2400" dirty="0">
                <a:solidFill>
                  <a:srgbClr val="FF6600"/>
                </a:solidFill>
              </a:rPr>
              <a:t>11111111</a:t>
            </a:r>
            <a:r>
              <a:rPr lang="en-GB" altLang="en-US" sz="2400" dirty="0"/>
              <a:t>.</a:t>
            </a:r>
            <a:r>
              <a:rPr lang="en-GB" altLang="en-US" sz="2400" dirty="0">
                <a:solidFill>
                  <a:srgbClr val="FF6600"/>
                </a:solidFill>
              </a:rPr>
              <a:t>11111111</a:t>
            </a:r>
            <a:r>
              <a:rPr lang="en-GB" altLang="en-US" sz="2400" dirty="0"/>
              <a:t>.00000000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Broadcast Address:  	 </a:t>
            </a:r>
            <a:r>
              <a:rPr lang="en-GB" altLang="en-US" sz="2400" dirty="0">
                <a:solidFill>
                  <a:srgbClr val="FF6600"/>
                </a:solidFill>
              </a:rPr>
              <a:t>11000001.00001010</a:t>
            </a:r>
            <a:r>
              <a:rPr lang="en-GB" altLang="en-US" sz="2400" dirty="0"/>
              <a:t>.</a:t>
            </a:r>
            <a:r>
              <a:rPr lang="en-GB" altLang="en-US" sz="2400" dirty="0">
                <a:solidFill>
                  <a:srgbClr val="FF6600"/>
                </a:solidFill>
              </a:rPr>
              <a:t>00000101</a:t>
            </a:r>
            <a:r>
              <a:rPr lang="en-GB" altLang="en-US" sz="2400" dirty="0"/>
              <a:t>.11111111</a:t>
            </a:r>
            <a:endParaRPr lang="en-US" altLang="en-US" sz="2400" dirty="0"/>
          </a:p>
        </p:txBody>
      </p:sp>
      <p:sp>
        <p:nvSpPr>
          <p:cNvPr id="57349" name="AutoShape 5"/>
          <p:cNvSpPr>
            <a:spLocks noChangeArrowheads="1"/>
          </p:cNvSpPr>
          <p:nvPr/>
        </p:nvSpPr>
        <p:spPr bwMode="auto">
          <a:xfrm>
            <a:off x="2895600" y="5257800"/>
            <a:ext cx="228600" cy="533400"/>
          </a:xfrm>
          <a:prstGeom prst="curvedRight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352800" y="55626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/>
              <a:t>193.10.5.255</a:t>
            </a:r>
            <a:endParaRPr lang="en-US" altLang="en-US" sz="2400"/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3200400" y="4800600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57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304799"/>
            <a:ext cx="7772400" cy="685799"/>
          </a:xfrm>
        </p:spPr>
        <p:txBody>
          <a:bodyPr>
            <a:no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C00000"/>
                </a:solidFill>
              </a:rPr>
              <a:t>Usable Host Range of Addresses</a:t>
            </a:r>
            <a:endParaRPr lang="en-US" altLang="en-US" sz="4000" b="1" dirty="0">
              <a:solidFill>
                <a:srgbClr val="C00000"/>
              </a:solidFill>
            </a:endParaRPr>
          </a:p>
        </p:txBody>
      </p:sp>
      <p:sp>
        <p:nvSpPr>
          <p:cNvPr id="60419" name="Text Box 1027"/>
          <p:cNvSpPr txBox="1">
            <a:spLocks noChangeArrowheads="1"/>
          </p:cNvSpPr>
          <p:nvPr/>
        </p:nvSpPr>
        <p:spPr bwMode="auto">
          <a:xfrm>
            <a:off x="152400" y="990600"/>
            <a:ext cx="8839200" cy="529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en-US" sz="20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/>
              <a:t>xxxxxxxx.xxxxxxxx.xxxxxxxx.00000001</a:t>
            </a:r>
            <a:r>
              <a:rPr lang="en-GB" altLang="en-US" sz="2400" dirty="0"/>
              <a:t>	         </a:t>
            </a:r>
            <a:r>
              <a:rPr lang="en-GB" altLang="en-US" sz="2000" dirty="0"/>
              <a:t>xxxxxxxx.xxxxxxxx.xxxxxxxx.1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en-US" sz="20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/>
              <a:t>xxxxxxxx.xxxxxxxx.xxxxxxxx.11111110</a:t>
            </a:r>
            <a:r>
              <a:rPr lang="en-GB" altLang="en-US" sz="2400" dirty="0"/>
              <a:t>         </a:t>
            </a:r>
            <a:r>
              <a:rPr lang="en-GB" altLang="en-US" sz="2000" dirty="0"/>
              <a:t>xxxxxxxx.xxxxxxxx.xxxxxxxx.254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GB" altLang="en-US" sz="24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Example:	IP Address:	193.10.5.1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		Subnet Mask: 	255.255.255.0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		Network Address:	193.10.5.0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		Broadcast Address:	193.10.5.255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dirty="0"/>
              <a:t>		</a:t>
            </a:r>
            <a:r>
              <a:rPr lang="en-GB" altLang="en-US" sz="2400" dirty="0">
                <a:solidFill>
                  <a:srgbClr val="FF0000"/>
                </a:solidFill>
              </a:rPr>
              <a:t>Usable host range: 193.10.5.1          193.10.5.254</a:t>
            </a:r>
          </a:p>
        </p:txBody>
      </p:sp>
      <p:sp>
        <p:nvSpPr>
          <p:cNvPr id="60420" name="AutoShape 1028"/>
          <p:cNvSpPr>
            <a:spLocks noChangeArrowheads="1"/>
          </p:cNvSpPr>
          <p:nvPr/>
        </p:nvSpPr>
        <p:spPr bwMode="auto">
          <a:xfrm>
            <a:off x="4648200" y="18288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60421" name="AutoShape 1029"/>
          <p:cNvSpPr>
            <a:spLocks noChangeArrowheads="1"/>
          </p:cNvSpPr>
          <p:nvPr/>
        </p:nvSpPr>
        <p:spPr bwMode="auto">
          <a:xfrm>
            <a:off x="4648200" y="2819400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60422" name="Line 1030"/>
          <p:cNvSpPr>
            <a:spLocks noChangeShapeType="1"/>
          </p:cNvSpPr>
          <p:nvPr/>
        </p:nvSpPr>
        <p:spPr bwMode="auto">
          <a:xfrm>
            <a:off x="5791200" y="602128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0423" name="AutoShape 1031"/>
          <p:cNvSpPr>
            <a:spLocks noChangeArrowheads="1"/>
          </p:cNvSpPr>
          <p:nvPr/>
        </p:nvSpPr>
        <p:spPr bwMode="auto">
          <a:xfrm>
            <a:off x="2286000" y="2133600"/>
            <a:ext cx="76200" cy="457200"/>
          </a:xfrm>
          <a:prstGeom prst="downArrow">
            <a:avLst>
              <a:gd name="adj1" fmla="val 50000"/>
              <a:gd name="adj2" fmla="val 150000"/>
            </a:avLst>
          </a:prstGeom>
          <a:solidFill>
            <a:srgbClr val="FF00FF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60424" name="AutoShape 1032"/>
          <p:cNvSpPr>
            <a:spLocks noChangeArrowheads="1"/>
          </p:cNvSpPr>
          <p:nvPr/>
        </p:nvSpPr>
        <p:spPr bwMode="auto">
          <a:xfrm>
            <a:off x="7010400" y="2133600"/>
            <a:ext cx="76200" cy="457200"/>
          </a:xfrm>
          <a:prstGeom prst="downArrow">
            <a:avLst>
              <a:gd name="adj1" fmla="val 50000"/>
              <a:gd name="adj2" fmla="val 150000"/>
            </a:avLst>
          </a:prstGeom>
          <a:solidFill>
            <a:srgbClr val="FF00FF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</p:spTree>
    <p:extLst>
      <p:ext uri="{BB962C8B-B14F-4D97-AF65-F5344CB8AC3E}">
        <p14:creationId xmlns:p14="http://schemas.microsoft.com/office/powerpoint/2010/main" val="109530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543594"/>
          </a:xfrm>
        </p:spPr>
        <p:txBody>
          <a:bodyPr>
            <a:noAutofit/>
          </a:bodyPr>
          <a:lstStyle/>
          <a:p>
            <a:pPr eaLnBrk="1" hangingPunct="1"/>
            <a:r>
              <a:rPr lang="en-GB" sz="4000" b="1" dirty="0">
                <a:solidFill>
                  <a:srgbClr val="C00000"/>
                </a:solidFill>
                <a:latin typeface="Times New Roman" pitchFamily="18" charset="0"/>
              </a:rPr>
              <a:t>IPv4 Subnetting</a:t>
            </a:r>
          </a:p>
        </p:txBody>
      </p:sp>
      <p:sp>
        <p:nvSpPr>
          <p:cNvPr id="17414" name="Line 5"/>
          <p:cNvSpPr>
            <a:spLocks noChangeShapeType="1"/>
          </p:cNvSpPr>
          <p:nvPr/>
        </p:nvSpPr>
        <p:spPr bwMode="auto">
          <a:xfrm>
            <a:off x="1066800" y="2667000"/>
            <a:ext cx="2514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17415" name="Line 6"/>
          <p:cNvSpPr>
            <a:spLocks noChangeShapeType="1"/>
          </p:cNvSpPr>
          <p:nvPr/>
        </p:nvSpPr>
        <p:spPr bwMode="auto">
          <a:xfrm>
            <a:off x="3581400" y="1981200"/>
            <a:ext cx="0" cy="1371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15625" r="39063" b="50000"/>
          <a:stretch>
            <a:fillRect/>
          </a:stretch>
        </p:blipFill>
        <p:spPr bwMode="auto">
          <a:xfrm>
            <a:off x="4953000" y="1556792"/>
            <a:ext cx="4191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298450" y="1073259"/>
            <a:ext cx="40513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r>
              <a:rPr lang="en-GB" sz="4000" dirty="0" err="1">
                <a:solidFill>
                  <a:srgbClr val="0070C0"/>
                </a:solidFill>
              </a:rPr>
              <a:t>Subnetting</a:t>
            </a:r>
            <a:r>
              <a:rPr lang="en-GB" sz="4000" dirty="0">
                <a:solidFill>
                  <a:srgbClr val="0070C0"/>
                </a:solidFill>
              </a:rPr>
              <a:t>.</a:t>
            </a:r>
          </a:p>
          <a:p>
            <a:pPr algn="l" eaLnBrk="1" hangingPunct="1"/>
            <a:r>
              <a:rPr lang="en-GB" sz="2400" b="0" dirty="0">
                <a:solidFill>
                  <a:srgbClr val="0070C0"/>
                </a:solidFill>
              </a:rPr>
              <a:t>The division of one network address to give multiple usable subnet-work addresses.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C29F427-2773-4BB3-894D-E7ADD109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3469" r="39815" b="42757"/>
          <a:stretch>
            <a:fillRect/>
          </a:stretch>
        </p:blipFill>
        <p:spPr>
          <a:xfrm>
            <a:off x="4572000" y="4221088"/>
            <a:ext cx="4267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145462" cy="72008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tx1"/>
                </a:solidFill>
                <a:cs typeface="Arial" pitchFamily="34" charset="0"/>
              </a:rPr>
              <a:t/>
            </a:r>
            <a:br>
              <a:rPr lang="en-US" sz="4000" dirty="0">
                <a:solidFill>
                  <a:schemeClr val="tx1"/>
                </a:solidFill>
                <a:cs typeface="Arial" pitchFamily="34" charset="0"/>
              </a:rPr>
            </a:br>
            <a:r>
              <a:rPr lang="en-US" sz="4400" b="1" dirty="0" err="1">
                <a:solidFill>
                  <a:srgbClr val="C00000"/>
                </a:solidFill>
              </a:rPr>
              <a:t>Subnetting</a:t>
            </a:r>
            <a:r>
              <a:rPr lang="en-US" sz="4400" b="1" dirty="0">
                <a:solidFill>
                  <a:srgbClr val="C00000"/>
                </a:solidFill>
              </a:rPr>
              <a:t> an IPv4 Network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AB8AA1-5763-4D45-A7C9-0B97B8ABB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l="39555" t="45041" r="22749" b="16209"/>
          <a:stretch/>
        </p:blipFill>
        <p:spPr>
          <a:xfrm>
            <a:off x="522514" y="1631947"/>
            <a:ext cx="8258629" cy="4661892"/>
          </a:xfrm>
          <a:noFill/>
        </p:spPr>
      </p:pic>
    </p:spTree>
    <p:extLst>
      <p:ext uri="{BB962C8B-B14F-4D97-AF65-F5344CB8AC3E}">
        <p14:creationId xmlns:p14="http://schemas.microsoft.com/office/powerpoint/2010/main" val="143662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" y="328614"/>
            <a:ext cx="8145463" cy="7747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1800" b="0" dirty="0"/>
              <a:t> </a:t>
            </a:r>
            <a:r>
              <a:rPr lang="en-US" sz="1800" b="1" dirty="0">
                <a:solidFill>
                  <a:srgbClr val="C00000"/>
                </a:solidFill>
              </a:rPr>
              <a:t>Subnetting an IPv4 Network</a:t>
            </a:r>
            <a:r>
              <a:rPr lang="en-US" dirty="0">
                <a:cs typeface="Arial" pitchFamily="34" charset="0"/>
              </a:rPr>
              <a:t/>
            </a:r>
            <a:br>
              <a:rPr lang="en-US" dirty="0">
                <a:cs typeface="Arial" pitchFamily="34" charset="0"/>
              </a:rPr>
            </a:br>
            <a:r>
              <a:rPr lang="en-US" b="1" dirty="0">
                <a:solidFill>
                  <a:srgbClr val="3333FF"/>
                </a:solidFill>
                <a:cs typeface="Arial" pitchFamily="34" charset="0"/>
              </a:rPr>
              <a:t>Basic Subnetting</a:t>
            </a: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>
                <a:ea typeface="ＭＳ Ｐゴシック" pitchFamily="34" charset="-128"/>
                <a:cs typeface="Arial" charset="0"/>
              </a:rPr>
              <a:t> Borrowing Bits to Create Subnets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>
                <a:ea typeface="ＭＳ Ｐゴシック" pitchFamily="34" charset="-128"/>
                <a:cs typeface="Arial" charset="0"/>
              </a:rPr>
              <a:t> Borrowing 1 bit   2</a:t>
            </a:r>
            <a:r>
              <a:rPr lang="en-US" altLang="ja-JP" sz="2000" baseline="30000" dirty="0">
                <a:ea typeface="ＭＳ Ｐゴシック" pitchFamily="34" charset="-128"/>
                <a:cs typeface="Arial" charset="0"/>
              </a:rPr>
              <a:t>1</a:t>
            </a:r>
            <a:r>
              <a:rPr lang="en-US" altLang="ja-JP" sz="2000" dirty="0">
                <a:ea typeface="ＭＳ Ｐゴシック" pitchFamily="34" charset="-128"/>
                <a:cs typeface="Arial" charset="0"/>
              </a:rPr>
              <a:t> = 2 subnets</a:t>
            </a: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/>
          <a:srcRect l="32822" t="29762" r="28247" b="57976"/>
          <a:stretch>
            <a:fillRect/>
          </a:stretch>
        </p:blipFill>
        <p:spPr bwMode="auto">
          <a:xfrm>
            <a:off x="841375" y="3614738"/>
            <a:ext cx="6719888" cy="1247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 l="32239" t="29465" r="29723" b="51289"/>
          <a:stretch>
            <a:fillRect/>
          </a:stretch>
        </p:blipFill>
        <p:spPr bwMode="auto">
          <a:xfrm>
            <a:off x="434975" y="2176463"/>
            <a:ext cx="6067425" cy="153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5652120" y="5326938"/>
            <a:ext cx="3063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Subnet 1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Network 192.168.1.</a:t>
            </a:r>
            <a:r>
              <a:rPr lang="en-US" sz="1400" b="1" dirty="0">
                <a:solidFill>
                  <a:srgbClr val="339933"/>
                </a:solidFill>
              </a:rPr>
              <a:t>128-255</a:t>
            </a:r>
            <a:r>
              <a:rPr lang="en-US" sz="1400" dirty="0"/>
              <a:t>/</a:t>
            </a:r>
            <a:r>
              <a:rPr lang="en-US" sz="1400" b="1" dirty="0"/>
              <a:t>25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Mask: 255.255.255.</a:t>
            </a:r>
            <a:r>
              <a:rPr lang="en-US" sz="1400" b="1" dirty="0">
                <a:solidFill>
                  <a:srgbClr val="FF0000"/>
                </a:solidFill>
              </a:rPr>
              <a:t>128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2339752" y="5326939"/>
            <a:ext cx="301052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00B050"/>
                </a:solidFill>
              </a:rPr>
              <a:t>Subnet 0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Network 192.168.1.</a:t>
            </a:r>
            <a:r>
              <a:rPr lang="en-US" sz="1400" b="1" dirty="0">
                <a:solidFill>
                  <a:srgbClr val="339933"/>
                </a:solidFill>
              </a:rPr>
              <a:t>0-127</a:t>
            </a:r>
            <a:r>
              <a:rPr lang="en-US" sz="1400" dirty="0"/>
              <a:t>/</a:t>
            </a:r>
            <a:r>
              <a:rPr lang="en-US" sz="1400" b="1" dirty="0">
                <a:cs typeface="Courier New" pitchFamily="49" charset="0"/>
              </a:rPr>
              <a:t>2</a:t>
            </a:r>
            <a:r>
              <a:rPr lang="en-US" sz="1400" b="1" dirty="0"/>
              <a:t>5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Mask: 255.255.255.</a:t>
            </a:r>
            <a:r>
              <a:rPr lang="en-US" sz="1400" b="1" dirty="0">
                <a:solidFill>
                  <a:srgbClr val="FF0000"/>
                </a:solidFill>
              </a:rPr>
              <a:t>128</a:t>
            </a:r>
          </a:p>
        </p:txBody>
      </p:sp>
      <p:cxnSp>
        <p:nvCxnSpPr>
          <p:cNvPr id="10248" name="Straight Arrow Connector 12"/>
          <p:cNvCxnSpPr>
            <a:cxnSpLocks noChangeShapeType="1"/>
          </p:cNvCxnSpPr>
          <p:nvPr/>
        </p:nvCxnSpPr>
        <p:spPr bwMode="auto">
          <a:xfrm flipV="1">
            <a:off x="2641600" y="4122738"/>
            <a:ext cx="1436688" cy="6810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349375" y="4789488"/>
            <a:ext cx="68659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Borrowing 1 Bit from the host portion creates 2 subnets with the same subnet mask </a:t>
            </a:r>
          </a:p>
        </p:txBody>
      </p:sp>
    </p:spTree>
    <p:extLst>
      <p:ext uri="{BB962C8B-B14F-4D97-AF65-F5344CB8AC3E}">
        <p14:creationId xmlns:p14="http://schemas.microsoft.com/office/powerpoint/2010/main" val="3068428413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425" y="414338"/>
            <a:ext cx="8145463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C00000"/>
                </a:solidFill>
              </a:rPr>
              <a:t>Subnetting an IPv4 Network</a:t>
            </a:r>
            <a:r>
              <a:rPr lang="en-US" sz="1800" dirty="0">
                <a:solidFill>
                  <a:srgbClr val="C00000"/>
                </a:solidFill>
                <a:cs typeface="Arial" pitchFamily="34" charset="0"/>
              </a:rPr>
              <a:t/>
            </a:r>
            <a:br>
              <a:rPr lang="en-US" sz="1800" dirty="0">
                <a:solidFill>
                  <a:srgbClr val="C00000"/>
                </a:solidFill>
                <a:cs typeface="Arial" pitchFamily="34" charset="0"/>
              </a:rPr>
            </a:br>
            <a:r>
              <a:rPr lang="en-US" b="1" dirty="0">
                <a:solidFill>
                  <a:srgbClr val="3333FF"/>
                </a:solidFill>
                <a:cs typeface="Arial" pitchFamily="34" charset="0"/>
              </a:rPr>
              <a:t>Subnets in Use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 cstate="print"/>
          <a:srcRect l="37482" t="31548" r="41658" b="47620"/>
          <a:stretch>
            <a:fillRect/>
          </a:stretch>
        </p:blipFill>
        <p:spPr bwMode="auto">
          <a:xfrm>
            <a:off x="841375" y="2808288"/>
            <a:ext cx="4616450" cy="259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 l="27020" t="27332" r="40073" b="32788"/>
          <a:stretch>
            <a:fillRect/>
          </a:stretch>
        </p:blipFill>
        <p:spPr bwMode="auto">
          <a:xfrm>
            <a:off x="4498975" y="1422400"/>
            <a:ext cx="3259138" cy="2220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 l="25793" t="27133" r="41522" b="33978"/>
          <a:stretch>
            <a:fillRect/>
          </a:stretch>
        </p:blipFill>
        <p:spPr bwMode="auto">
          <a:xfrm>
            <a:off x="4383088" y="4194175"/>
            <a:ext cx="3381375" cy="2262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1219200" y="2192338"/>
            <a:ext cx="278606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0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</p:txBody>
      </p:sp>
      <p:sp>
        <p:nvSpPr>
          <p:cNvPr id="11271" name="TextBox 7"/>
          <p:cNvSpPr txBox="1">
            <a:spLocks noChangeArrowheads="1"/>
          </p:cNvSpPr>
          <p:nvPr/>
        </p:nvSpPr>
        <p:spPr bwMode="auto">
          <a:xfrm>
            <a:off x="1292225" y="5065713"/>
            <a:ext cx="268446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1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47747152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800" b="1" dirty="0"/>
              <a:t>Subnetting an IPv4 Network </a:t>
            </a:r>
            <a:r>
              <a:rPr lang="en-US" sz="1800" dirty="0">
                <a:cs typeface="Arial" pitchFamily="34" charset="0"/>
              </a:rPr>
              <a:t/>
            </a:r>
            <a:br>
              <a:rPr lang="en-US" sz="1800" dirty="0">
                <a:cs typeface="Arial" pitchFamily="34" charset="0"/>
              </a:rPr>
            </a:br>
            <a:r>
              <a:rPr lang="en-US" b="1" dirty="0">
                <a:solidFill>
                  <a:srgbClr val="3333FF"/>
                </a:solidFill>
                <a:cs typeface="Arial" pitchFamily="34" charset="0"/>
              </a:rPr>
              <a:t>Subnetting Formulas</a:t>
            </a:r>
          </a:p>
        </p:txBody>
      </p:sp>
      <p:sp>
        <p:nvSpPr>
          <p:cNvPr id="1229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dirty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Calculate Number of Subnets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dirty="0">
                <a:solidFill>
                  <a:srgbClr val="C00000"/>
                </a:solidFill>
                <a:ea typeface="ＭＳ Ｐゴシック" pitchFamily="34" charset="-128"/>
                <a:cs typeface="Arial" charset="0"/>
              </a:rPr>
              <a:t>Calculate Number of Hosts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 l="55441" t="36531" r="18567" b="41467"/>
          <a:stretch>
            <a:fillRect/>
          </a:stretch>
        </p:blipFill>
        <p:spPr bwMode="auto">
          <a:xfrm>
            <a:off x="2136775" y="1814513"/>
            <a:ext cx="4032250" cy="191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 l="33044" t="34673" r="34160" b="37154"/>
          <a:stretch>
            <a:fillRect/>
          </a:stretch>
        </p:blipFill>
        <p:spPr bwMode="auto">
          <a:xfrm>
            <a:off x="2249488" y="4456113"/>
            <a:ext cx="4448175" cy="2147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027383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800" b="1" dirty="0"/>
              <a:t>Subnetting an IPv4 Network </a:t>
            </a:r>
            <a:r>
              <a:rPr lang="en-US" sz="1800" dirty="0">
                <a:cs typeface="Arial" pitchFamily="34" charset="0"/>
              </a:rPr>
              <a:t/>
            </a:r>
            <a:br>
              <a:rPr lang="en-US" sz="1800" dirty="0">
                <a:cs typeface="Arial" pitchFamily="34" charset="0"/>
              </a:rPr>
            </a:br>
            <a:r>
              <a:rPr lang="en-US" b="1" dirty="0">
                <a:solidFill>
                  <a:srgbClr val="3333FF"/>
                </a:solidFill>
                <a:cs typeface="Arial" pitchFamily="34" charset="0"/>
              </a:rPr>
              <a:t>Creating 4 Subnets</a:t>
            </a: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>
                <a:ea typeface="ＭＳ Ｐゴシック" pitchFamily="34" charset="-128"/>
                <a:cs typeface="Arial" charset="0"/>
              </a:rPr>
              <a:t>Borrowing 2 bits to create 4 subnets.  </a:t>
            </a:r>
            <a:r>
              <a:rPr lang="en-US" altLang="ja-JP" b="1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b="1" baseline="30000">
                <a:ea typeface="ＭＳ Ｐゴシック" pitchFamily="34" charset="-128"/>
                <a:cs typeface="Arial" charset="0"/>
              </a:rPr>
              <a:t>2 </a:t>
            </a:r>
            <a:r>
              <a:rPr lang="en-US" altLang="ja-JP" b="1">
                <a:ea typeface="ＭＳ Ｐゴシック" pitchFamily="34" charset="-128"/>
                <a:cs typeface="Arial" charset="0"/>
              </a:rPr>
              <a:t>= 4 subnets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 cstate="print"/>
          <a:srcRect l="31927" t="25546" r="28358" b="24454"/>
          <a:stretch>
            <a:fillRect/>
          </a:stretch>
        </p:blipFill>
        <p:spPr bwMode="auto">
          <a:xfrm>
            <a:off x="1712913" y="2176463"/>
            <a:ext cx="5761037" cy="407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909496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759618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sz="4000" b="1" dirty="0">
                <a:solidFill>
                  <a:srgbClr val="C00000"/>
                </a:solidFill>
              </a:rPr>
              <a:t>IPv4 Addressing</a:t>
            </a:r>
          </a:p>
        </p:txBody>
      </p:sp>
      <p:pic>
        <p:nvPicPr>
          <p:cNvPr id="410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5152" r="39815" b="34351"/>
          <a:stretch>
            <a:fillRect/>
          </a:stretch>
        </p:blipFill>
        <p:spPr>
          <a:xfrm>
            <a:off x="1835696" y="1340768"/>
            <a:ext cx="4772025" cy="2363788"/>
          </a:xfrm>
        </p:spPr>
      </p:pic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395536" y="3717032"/>
            <a:ext cx="8675687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l">
              <a:spcBef>
                <a:spcPct val="20000"/>
              </a:spcBef>
            </a:pPr>
            <a:r>
              <a:rPr lang="en-GB" sz="2400" b="0" dirty="0">
                <a:solidFill>
                  <a:schemeClr val="tx1"/>
                </a:solidFill>
                <a:latin typeface="Arial" charset="0"/>
                <a:cs typeface="Arial" charset="0"/>
              </a:rPr>
              <a:t>All hosts on a given network share the same network-prefix but must have a unique host-number.</a:t>
            </a:r>
          </a:p>
          <a:p>
            <a:pPr algn="l">
              <a:spcBef>
                <a:spcPct val="20000"/>
              </a:spcBef>
            </a:pPr>
            <a:endParaRPr lang="en-GB" sz="2400" b="0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algn="l">
              <a:spcBef>
                <a:spcPct val="20000"/>
              </a:spcBef>
            </a:pPr>
            <a:r>
              <a:rPr lang="en-GB" sz="2400" b="0" dirty="0">
                <a:solidFill>
                  <a:schemeClr val="tx1"/>
                </a:solidFill>
                <a:latin typeface="Arial" charset="0"/>
                <a:cs typeface="Arial" charset="0"/>
              </a:rPr>
              <a:t>Similarly, any two hosts on different networks must have different network-prefixes but may have the same host-number. </a:t>
            </a:r>
          </a:p>
        </p:txBody>
      </p:sp>
    </p:spTree>
    <p:extLst>
      <p:ext uri="{BB962C8B-B14F-4D97-AF65-F5344CB8AC3E}">
        <p14:creationId xmlns:p14="http://schemas.microsoft.com/office/powerpoint/2010/main" val="184996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800" b="1" dirty="0"/>
              <a:t>Subnetting an IPv4 Network </a:t>
            </a:r>
            <a:r>
              <a:rPr lang="en-US" sz="1800" dirty="0">
                <a:cs typeface="Arial" pitchFamily="34" charset="0"/>
              </a:rPr>
              <a:t/>
            </a:r>
            <a:br>
              <a:rPr lang="en-US" sz="1800" dirty="0">
                <a:cs typeface="Arial" pitchFamily="34" charset="0"/>
              </a:rPr>
            </a:br>
            <a:r>
              <a:rPr lang="en-US" b="1" dirty="0">
                <a:solidFill>
                  <a:srgbClr val="3333FF"/>
                </a:solidFill>
                <a:cs typeface="Arial" pitchFamily="34" charset="0"/>
              </a:rPr>
              <a:t>Creating 8 Subnets</a:t>
            </a: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dirty="0">
                <a:ea typeface="ＭＳ Ｐゴシック" pitchFamily="34" charset="-128"/>
                <a:cs typeface="Arial" charset="0"/>
              </a:rPr>
              <a:t>Borrowing 3 bits to Create 8 Subnets.  </a:t>
            </a:r>
            <a:r>
              <a:rPr lang="en-US" altLang="ja-JP" b="1" dirty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b="1" baseline="30000" dirty="0">
                <a:ea typeface="ＭＳ Ｐゴシック" pitchFamily="34" charset="-128"/>
                <a:cs typeface="Arial" charset="0"/>
              </a:rPr>
              <a:t>3 </a:t>
            </a:r>
            <a:r>
              <a:rPr lang="en-US" altLang="ja-JP" b="1" dirty="0">
                <a:ea typeface="ＭＳ Ｐゴシック" pitchFamily="34" charset="-128"/>
                <a:cs typeface="Arial" charset="0"/>
              </a:rPr>
              <a:t>= 8 subnets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 cstate="print"/>
          <a:srcRect l="32350" t="26785" r="29723" b="25992"/>
          <a:stretch>
            <a:fillRect/>
          </a:stretch>
        </p:blipFill>
        <p:spPr bwMode="auto">
          <a:xfrm>
            <a:off x="1475656" y="2023268"/>
            <a:ext cx="5500688" cy="3849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300192" y="2057315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9364437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C00000"/>
                </a:solidFill>
              </a:rPr>
              <a:t>Subnetting an IPv4 Network </a:t>
            </a:r>
            <a:r>
              <a:rPr lang="en-US" sz="1800" dirty="0">
                <a:solidFill>
                  <a:srgbClr val="C00000"/>
                </a:solidFill>
                <a:cs typeface="Arial" pitchFamily="34" charset="0"/>
              </a:rPr>
              <a:t/>
            </a:r>
            <a:br>
              <a:rPr lang="en-US" sz="1800" dirty="0">
                <a:solidFill>
                  <a:srgbClr val="C00000"/>
                </a:solidFill>
                <a:cs typeface="Arial" pitchFamily="34" charset="0"/>
              </a:rPr>
            </a:br>
            <a:r>
              <a:rPr lang="en-US" b="1" dirty="0">
                <a:solidFill>
                  <a:srgbClr val="3333FF"/>
                </a:solidFill>
                <a:cs typeface="Arial" pitchFamily="34" charset="0"/>
              </a:rPr>
              <a:t>Creating 8 Subnets(continued)</a:t>
            </a: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 cstate="print"/>
          <a:srcRect l="32486" t="27927" r="30814" b="25645"/>
          <a:stretch>
            <a:fillRect/>
          </a:stretch>
        </p:blipFill>
        <p:spPr bwMode="auto">
          <a:xfrm>
            <a:off x="566738" y="1893888"/>
            <a:ext cx="4600575" cy="3273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4" cstate="print"/>
          <a:srcRect l="39265" t="28374" r="33403" b="26587"/>
          <a:stretch>
            <a:fillRect/>
          </a:stretch>
        </p:blipFill>
        <p:spPr bwMode="auto">
          <a:xfrm>
            <a:off x="5588000" y="1698625"/>
            <a:ext cx="3556000" cy="3294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0062322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8145462" cy="8382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C00000"/>
                </a:solidFill>
                <a:cs typeface="Arial" pitchFamily="34" charset="0"/>
              </a:rPr>
              <a:t>Determining the Subnet  Mask</a:t>
            </a:r>
            <a:r>
              <a:rPr lang="en-US" sz="1800" dirty="0">
                <a:solidFill>
                  <a:srgbClr val="C00000"/>
                </a:solidFill>
                <a:cs typeface="Arial" pitchFamily="34" charset="0"/>
              </a:rPr>
              <a:t/>
            </a:r>
            <a:br>
              <a:rPr lang="en-US" sz="1800" dirty="0">
                <a:solidFill>
                  <a:srgbClr val="C00000"/>
                </a:solidFill>
                <a:cs typeface="Arial" pitchFamily="34" charset="0"/>
              </a:rPr>
            </a:br>
            <a:r>
              <a:rPr lang="en-US" b="1" dirty="0">
                <a:solidFill>
                  <a:srgbClr val="3333FF"/>
                </a:solidFill>
                <a:cs typeface="Arial" pitchFamily="34" charset="0"/>
              </a:rPr>
              <a:t>Subnetting Based on Host Requirements</a:t>
            </a: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8216900" cy="463738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b="1" dirty="0"/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00000"/>
                </a:solidFill>
              </a:rPr>
              <a:t>There are two considerations when planning subnets:</a:t>
            </a:r>
          </a:p>
          <a:p>
            <a:pPr marL="514350" indent="-514350" eaLnBrk="1" hangingPunct="1">
              <a:lnSpc>
                <a:spcPct val="75000"/>
              </a:lnSpc>
              <a:buFont typeface="+mj-lt"/>
              <a:buAutoNum type="arabicParenR"/>
              <a:defRPr/>
            </a:pPr>
            <a:r>
              <a:rPr lang="en-US" dirty="0"/>
              <a:t> Number of Subnets required</a:t>
            </a:r>
          </a:p>
          <a:p>
            <a:pPr marL="514350" indent="-514350" eaLnBrk="1" hangingPunct="1">
              <a:lnSpc>
                <a:spcPct val="75000"/>
              </a:lnSpc>
              <a:buFont typeface="+mj-lt"/>
              <a:buAutoNum type="arabicParenR"/>
              <a:defRPr/>
            </a:pPr>
            <a:r>
              <a:rPr lang="en-US" dirty="0"/>
              <a:t> Number of Host addresses required</a:t>
            </a:r>
          </a:p>
          <a:p>
            <a:pPr marL="0" indent="0" eaLnBrk="1" hangingPunct="1">
              <a:lnSpc>
                <a:spcPct val="75000"/>
              </a:lnSpc>
              <a:buNone/>
              <a:defRPr/>
            </a:pPr>
            <a:endParaRPr lang="en-US" dirty="0"/>
          </a:p>
          <a:p>
            <a:pPr marL="0" indent="0" eaLnBrk="1" hangingPunct="1">
              <a:lnSpc>
                <a:spcPct val="75000"/>
              </a:lnSpc>
              <a:buNone/>
              <a:defRPr/>
            </a:pPr>
            <a:r>
              <a:rPr lang="en-US" dirty="0"/>
              <a:t>Formula to determine number of useable hosts </a:t>
            </a:r>
          </a:p>
          <a:p>
            <a:pPr marL="338137" lvl="1" indent="0" eaLnBrk="1" hangingPunct="1">
              <a:lnSpc>
                <a:spcPct val="75000"/>
              </a:lnSpc>
              <a:buNone/>
              <a:defRPr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b="1" baseline="30000" dirty="0">
                <a:solidFill>
                  <a:srgbClr val="FF0000"/>
                </a:solidFill>
              </a:rPr>
              <a:t>n</a:t>
            </a:r>
            <a:r>
              <a:rPr lang="en-US" sz="2400" b="1" dirty="0">
                <a:solidFill>
                  <a:srgbClr val="FF0000"/>
                </a:solidFill>
              </a:rPr>
              <a:t> - 2</a:t>
            </a:r>
          </a:p>
          <a:p>
            <a:pPr marL="338137" lvl="1" indent="0" eaLnBrk="1" hangingPunct="1">
              <a:lnSpc>
                <a:spcPct val="75000"/>
              </a:lnSpc>
              <a:defRPr/>
            </a:pPr>
            <a:r>
              <a:rPr lang="en-US" b="1" dirty="0">
                <a:solidFill>
                  <a:srgbClr val="FF0000"/>
                </a:solidFill>
                <a:ea typeface="+mn-ea"/>
                <a:cs typeface="+mn-cs"/>
              </a:rPr>
              <a:t>2</a:t>
            </a:r>
            <a:r>
              <a:rPr lang="en-US" b="1" baseline="30000" dirty="0">
                <a:solidFill>
                  <a:srgbClr val="FF0000"/>
                </a:solidFill>
                <a:ea typeface="+mn-ea"/>
                <a:cs typeface="+mn-cs"/>
              </a:rPr>
              <a:t>n</a:t>
            </a:r>
            <a:r>
              <a:rPr lang="en-US" dirty="0">
                <a:ea typeface="+mn-ea"/>
                <a:cs typeface="+mn-cs"/>
              </a:rPr>
              <a:t>  (where n is the number the number of host bits remaining) is used to calculate the number of hosts</a:t>
            </a:r>
          </a:p>
          <a:p>
            <a:pPr marL="338137" lvl="1" indent="0" eaLnBrk="1" hangingPunct="1">
              <a:lnSpc>
                <a:spcPct val="75000"/>
              </a:lnSpc>
              <a:defRPr/>
            </a:pPr>
            <a:r>
              <a:rPr lang="en-US" b="1" dirty="0">
                <a:solidFill>
                  <a:srgbClr val="FF0000"/>
                </a:solidFill>
                <a:ea typeface="+mn-ea"/>
                <a:cs typeface="+mn-cs"/>
              </a:rPr>
              <a:t>-2  </a:t>
            </a:r>
            <a:r>
              <a:rPr lang="en-US" dirty="0">
                <a:ea typeface="+mn-ea"/>
                <a:cs typeface="+mn-cs"/>
              </a:rPr>
              <a:t>Subnetwork ID and broadcast address cannot be used on each subnet 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dirty="0"/>
          </a:p>
          <a:p>
            <a:pPr marL="338137" lvl="1" indent="0" eaLnBrk="1" hangingPunct="1">
              <a:lnSpc>
                <a:spcPct val="75000"/>
              </a:lnSpc>
              <a:defRPr/>
            </a:pPr>
            <a:endParaRPr lang="en-US" dirty="0">
              <a:ea typeface="+mn-ea"/>
              <a:cs typeface="+mn-cs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dirty="0"/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6036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C00000"/>
                </a:solidFill>
                <a:cs typeface="Arial" pitchFamily="34" charset="0"/>
              </a:rPr>
              <a:t>Determining the Subnet  Mask</a:t>
            </a:r>
            <a:r>
              <a:rPr lang="en-US" sz="1800" dirty="0">
                <a:cs typeface="Arial" pitchFamily="34" charset="0"/>
              </a:rPr>
              <a:t/>
            </a:r>
            <a:br>
              <a:rPr lang="en-US" sz="1800" dirty="0">
                <a:cs typeface="Arial" pitchFamily="34" charset="0"/>
              </a:rPr>
            </a:br>
            <a:r>
              <a:rPr lang="en-US" sz="3600" b="1" dirty="0">
                <a:solidFill>
                  <a:srgbClr val="3333FF"/>
                </a:solidFill>
                <a:cs typeface="Arial" pitchFamily="34" charset="0"/>
              </a:rPr>
              <a:t>Subnetting Network-Based Requirements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dirty="0"/>
              <a:t>Calculate number of subnets 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dirty="0"/>
              <a:t>Formula </a:t>
            </a:r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baseline="30000" dirty="0">
                <a:solidFill>
                  <a:srgbClr val="FF0000"/>
                </a:solidFill>
              </a:rPr>
              <a:t>n</a:t>
            </a:r>
            <a:r>
              <a:rPr lang="en-US" dirty="0"/>
              <a:t> (where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is the number of bits borrowed)</a:t>
            </a:r>
          </a:p>
          <a:p>
            <a:pPr marL="0" indent="0" eaLnBrk="1" hangingPunct="1">
              <a:lnSpc>
                <a:spcPct val="75000"/>
              </a:lnSpc>
              <a:buNone/>
            </a:pPr>
            <a:endParaRPr lang="en-US" dirty="0"/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print"/>
          <a:srcRect l="42859" t="26277" r="14746" b="23264"/>
          <a:stretch>
            <a:fillRect/>
          </a:stretch>
        </p:blipFill>
        <p:spPr bwMode="auto">
          <a:xfrm>
            <a:off x="3643313" y="2540000"/>
            <a:ext cx="5283200" cy="3527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585788" y="2359025"/>
            <a:ext cx="2825750" cy="2982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en-US" altLang="ja-JP" kern="0" dirty="0">
                <a:latin typeface="+mn-lt"/>
                <a:ea typeface="ＭＳ Ｐゴシック" pitchFamily="34" charset="-128"/>
                <a:cs typeface="Arial" charset="0"/>
              </a:rPr>
              <a:t>Subnet needed for each department in graphic</a:t>
            </a: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01412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C00000"/>
                </a:solidFill>
                <a:cs typeface="Arial" pitchFamily="34" charset="0"/>
              </a:rPr>
              <a:t>Determining the Subnet  Mask</a:t>
            </a:r>
            <a:r>
              <a:rPr lang="en-US" sz="1800" dirty="0">
                <a:cs typeface="Arial" pitchFamily="34" charset="0"/>
              </a:rPr>
              <a:t/>
            </a:r>
            <a:br>
              <a:rPr lang="en-US" sz="1800" dirty="0">
                <a:cs typeface="Arial" pitchFamily="34" charset="0"/>
              </a:rPr>
            </a:br>
            <a:r>
              <a:rPr lang="en-US" sz="3600" b="1" dirty="0">
                <a:cs typeface="Arial" pitchFamily="34" charset="0"/>
              </a:rPr>
              <a:t>Subnetting To Meet Network Requirements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43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75000"/>
              </a:lnSpc>
            </a:pPr>
            <a:r>
              <a:rPr lang="en-US" sz="2400" dirty="0">
                <a:solidFill>
                  <a:srgbClr val="0070C0"/>
                </a:solidFill>
              </a:rPr>
              <a:t>It is important to balance the number of subnets needed and the number of hosts required for the largest subnet.</a:t>
            </a:r>
          </a:p>
          <a:p>
            <a:pPr marL="1920240" lvl="8" indent="0">
              <a:lnSpc>
                <a:spcPct val="75000"/>
              </a:lnSpc>
              <a:buNone/>
            </a:pPr>
            <a:endParaRPr lang="en-US" sz="1300" dirty="0">
              <a:solidFill>
                <a:srgbClr val="0070C0"/>
              </a:solidFill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en-US" sz="2400" dirty="0">
                <a:solidFill>
                  <a:srgbClr val="0070C0"/>
                </a:solidFill>
              </a:rPr>
              <a:t> Design the addressing scheme to accommodate the maximum number of hosts for each subnet.</a:t>
            </a:r>
          </a:p>
          <a:p>
            <a:pPr marL="1920240" lvl="8" indent="0">
              <a:lnSpc>
                <a:spcPct val="75000"/>
              </a:lnSpc>
              <a:buNone/>
            </a:pPr>
            <a:endParaRPr lang="en-US" sz="1300" dirty="0">
              <a:solidFill>
                <a:srgbClr val="0070C0"/>
              </a:solidFill>
            </a:endParaRPr>
          </a:p>
          <a:p>
            <a:pPr marL="0" indent="0" eaLnBrk="1" hangingPunct="1">
              <a:lnSpc>
                <a:spcPts val="1300"/>
              </a:lnSpc>
            </a:pPr>
            <a:r>
              <a:rPr lang="en-US" altLang="ja-JP" sz="2400" dirty="0">
                <a:solidFill>
                  <a:srgbClr val="0070C0"/>
                </a:solidFill>
                <a:ea typeface="ＭＳ Ｐゴシック" pitchFamily="34" charset="-128"/>
              </a:rPr>
              <a:t>Allow for growth in </a:t>
            </a:r>
          </a:p>
          <a:p>
            <a:pPr marL="0" indent="0" eaLnBrk="1" hangingPunct="1">
              <a:lnSpc>
                <a:spcPts val="1300"/>
              </a:lnSpc>
              <a:buFont typeface="Wingdings" pitchFamily="2" charset="2"/>
              <a:buNone/>
            </a:pPr>
            <a:r>
              <a:rPr lang="en-US" altLang="ja-JP" sz="2400" dirty="0">
                <a:solidFill>
                  <a:srgbClr val="0070C0"/>
                </a:solidFill>
                <a:ea typeface="ＭＳ Ｐゴシック" pitchFamily="34" charset="-128"/>
              </a:rPr>
              <a:t>each subnet.</a:t>
            </a:r>
            <a:endParaRPr lang="en-US" altLang="ja-JP" sz="2400" dirty="0">
              <a:solidFill>
                <a:srgbClr val="0070C0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 l="38087" t="34325" r="28445" b="14880"/>
          <a:stretch>
            <a:fillRect/>
          </a:stretch>
        </p:blipFill>
        <p:spPr bwMode="auto">
          <a:xfrm>
            <a:off x="4333610" y="3118691"/>
            <a:ext cx="4354512" cy="3716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51055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C00000"/>
                </a:solidFill>
              </a:rPr>
              <a:t>Benefits of Variable Length Subnet Masking</a:t>
            </a:r>
            <a:r>
              <a:rPr lang="en-US" sz="1800" dirty="0">
                <a:cs typeface="Arial" pitchFamily="34" charset="0"/>
              </a:rPr>
              <a:t/>
            </a:r>
            <a:br>
              <a:rPr lang="en-US" sz="1800" dirty="0">
                <a:cs typeface="Arial" pitchFamily="34" charset="0"/>
              </a:rPr>
            </a:br>
            <a:r>
              <a:rPr lang="en-US" sz="3600" b="1" dirty="0">
                <a:solidFill>
                  <a:srgbClr val="3333FF"/>
                </a:solidFill>
                <a:cs typeface="Arial" pitchFamily="34" charset="0"/>
              </a:rPr>
              <a:t>Traditional Subnetting Wastes Addresses</a:t>
            </a:r>
          </a:p>
        </p:txBody>
      </p:sp>
      <p:sp>
        <p:nvSpPr>
          <p:cNvPr id="2048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sz="2400" dirty="0"/>
              <a:t>Traditional </a:t>
            </a:r>
            <a:r>
              <a:rPr lang="en-US" sz="2400" dirty="0" err="1"/>
              <a:t>subnetting</a:t>
            </a:r>
            <a:r>
              <a:rPr lang="en-US" sz="2400" dirty="0"/>
              <a:t> - same number of addresses is allocated for each subnet.</a:t>
            </a:r>
          </a:p>
          <a:p>
            <a:pPr marL="1920240" lvl="8" indent="0">
              <a:lnSpc>
                <a:spcPct val="75000"/>
              </a:lnSpc>
              <a:buNone/>
            </a:pPr>
            <a:endParaRPr lang="en-US" sz="1300" dirty="0"/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z="2400" dirty="0">
                <a:ea typeface="ＭＳ Ｐゴシック" pitchFamily="34" charset="-128"/>
                <a:cs typeface="Arial" charset="0"/>
              </a:rPr>
              <a:t>Subnets that require fewer addresses have unused (wasted) addresses. For example, WAN links only need 2 addresses</a:t>
            </a:r>
            <a:r>
              <a:rPr lang="nb-NO" altLang="ja-JP" sz="2400" dirty="0">
                <a:ea typeface="ＭＳ Ｐゴシック" pitchFamily="34" charset="-128"/>
              </a:rPr>
              <a:t>.</a:t>
            </a:r>
          </a:p>
          <a:p>
            <a:pPr marL="1920240" lvl="8" indent="0">
              <a:lnSpc>
                <a:spcPct val="75000"/>
              </a:lnSpc>
              <a:buNone/>
            </a:pPr>
            <a:endParaRPr lang="nb-NO" sz="1300" dirty="0"/>
          </a:p>
          <a:p>
            <a:pPr marL="0" indent="0" eaLnBrk="1" hangingPunct="1">
              <a:lnSpc>
                <a:spcPct val="75000"/>
              </a:lnSpc>
            </a:pPr>
            <a:r>
              <a:rPr lang="nb-NO" sz="2400" dirty="0"/>
              <a:t>Variable Length Subnet Mask (VLSM) or subnetting a subnet provides more efficient use of addresses.</a:t>
            </a:r>
            <a:endParaRPr lang="en-US" altLang="ja-JP" sz="2400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dirty="0">
              <a:ea typeface="ＭＳ Ｐゴシック" pitchFamily="34" charset="-128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 cstate="print"/>
          <a:srcRect l="40717" t="26984" r="32622" b="25198"/>
          <a:stretch>
            <a:fillRect/>
          </a:stretch>
        </p:blipFill>
        <p:spPr bwMode="auto">
          <a:xfrm>
            <a:off x="1204913" y="3990975"/>
            <a:ext cx="2144712" cy="2163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4" cstate="print"/>
          <a:srcRect l="37283" t="26935" r="32486" b="25446"/>
          <a:stretch>
            <a:fillRect/>
          </a:stretch>
        </p:blipFill>
        <p:spPr bwMode="auto">
          <a:xfrm>
            <a:off x="4789488" y="3883025"/>
            <a:ext cx="2568575" cy="2274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0818436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solidFill>
                  <a:srgbClr val="C00000"/>
                </a:solidFill>
              </a:rPr>
              <a:t>Benefits of Variable Length Subnet Masking</a:t>
            </a:r>
            <a:r>
              <a:rPr lang="en-US" sz="1800" dirty="0">
                <a:solidFill>
                  <a:srgbClr val="C00000"/>
                </a:solidFill>
                <a:cs typeface="Arial" pitchFamily="34" charset="0"/>
              </a:rPr>
              <a:t/>
            </a:r>
            <a:br>
              <a:rPr lang="en-US" sz="1800" dirty="0">
                <a:solidFill>
                  <a:srgbClr val="C00000"/>
                </a:solidFill>
                <a:cs typeface="Arial" pitchFamily="34" charset="0"/>
              </a:rPr>
            </a:br>
            <a:r>
              <a:rPr lang="en-US" sz="3600" b="1" dirty="0">
                <a:solidFill>
                  <a:srgbClr val="3333FF"/>
                </a:solidFill>
                <a:cs typeface="Arial" pitchFamily="34" charset="0"/>
              </a:rPr>
              <a:t>Variable Length Subnet Masks (VLSM)</a:t>
            </a:r>
          </a:p>
        </p:txBody>
      </p:sp>
      <p:sp>
        <p:nvSpPr>
          <p:cNvPr id="21507" name="Rectangle 6"/>
          <p:cNvSpPr>
            <a:spLocks noGrp="1" noChangeArrowheads="1"/>
          </p:cNvSpPr>
          <p:nvPr>
            <p:ph idx="1"/>
          </p:nvPr>
        </p:nvSpPr>
        <p:spPr>
          <a:xfrm>
            <a:off x="539552" y="2348880"/>
            <a:ext cx="8216900" cy="3929608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dirty="0"/>
              <a:t>VLSM allows a network space to be divided in unequal parts.</a:t>
            </a:r>
          </a:p>
          <a:p>
            <a:pPr marL="1920240" lvl="8" indent="0">
              <a:lnSpc>
                <a:spcPct val="75000"/>
              </a:lnSpc>
              <a:buNone/>
            </a:pPr>
            <a:endParaRPr lang="en-US" dirty="0"/>
          </a:p>
          <a:p>
            <a:pPr marL="0" indent="0" eaLnBrk="1" hangingPunct="1">
              <a:lnSpc>
                <a:spcPct val="75000"/>
              </a:lnSpc>
            </a:pPr>
            <a:r>
              <a:rPr lang="en-US" dirty="0"/>
              <a:t>Subnet mask will vary depending on how many bits have been borrowed for a particular subnet.</a:t>
            </a:r>
          </a:p>
          <a:p>
            <a:pPr marL="1920240" lvl="8" indent="0">
              <a:lnSpc>
                <a:spcPct val="75000"/>
              </a:lnSpc>
              <a:buNone/>
            </a:pPr>
            <a:endParaRPr lang="en-US" dirty="0"/>
          </a:p>
          <a:p>
            <a:pPr marL="0" indent="0" eaLnBrk="1" hangingPunct="1">
              <a:lnSpc>
                <a:spcPct val="75000"/>
              </a:lnSpc>
            </a:pPr>
            <a:r>
              <a:rPr lang="en-US" dirty="0"/>
              <a:t>Network is first </a:t>
            </a:r>
            <a:r>
              <a:rPr lang="en-US" dirty="0" err="1"/>
              <a:t>subnetted</a:t>
            </a:r>
            <a:r>
              <a:rPr lang="en-US" dirty="0"/>
              <a:t>, and then the subnets are </a:t>
            </a:r>
            <a:r>
              <a:rPr lang="en-US" dirty="0" err="1"/>
              <a:t>subnetted</a:t>
            </a:r>
            <a:r>
              <a:rPr lang="en-US" dirty="0"/>
              <a:t> again.</a:t>
            </a:r>
          </a:p>
          <a:p>
            <a:pPr marL="1920240" lvl="8" indent="0">
              <a:lnSpc>
                <a:spcPct val="75000"/>
              </a:lnSpc>
              <a:buNone/>
            </a:pPr>
            <a:endParaRPr lang="en-US" dirty="0"/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dirty="0">
                <a:ea typeface="ＭＳ Ｐゴシック" pitchFamily="34" charset="-128"/>
              </a:rPr>
              <a:t>Process repeated as necessary to create subnets of various sizes.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7138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3333FF"/>
                </a:solidFill>
              </a:rPr>
              <a:t>Network Devices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60849"/>
            <a:ext cx="8229600" cy="4065314"/>
          </a:xfrm>
        </p:spPr>
        <p:txBody>
          <a:bodyPr/>
          <a:lstStyle/>
          <a:p>
            <a:pPr eaLnBrk="1" hangingPunct="1"/>
            <a:r>
              <a:rPr lang="en-GB" altLang="en-US" dirty="0"/>
              <a:t>Networks consist of more than just computers and cables</a:t>
            </a:r>
          </a:p>
          <a:p>
            <a:pPr marL="1828800" lvl="4" indent="0" eaLnBrk="1" hangingPunct="1">
              <a:buFontTx/>
              <a:buNone/>
            </a:pPr>
            <a:endParaRPr lang="en-GB" altLang="en-US" dirty="0"/>
          </a:p>
          <a:p>
            <a:pPr eaLnBrk="1" hangingPunct="1"/>
            <a:r>
              <a:rPr lang="en-GB" altLang="en-US" b="1" dirty="0">
                <a:solidFill>
                  <a:srgbClr val="A50021"/>
                </a:solidFill>
              </a:rPr>
              <a:t>Intermediate devices</a:t>
            </a:r>
            <a:r>
              <a:rPr lang="en-GB" altLang="en-US" dirty="0"/>
              <a:t> are needed to help connect things together and perform useful functions in the network</a:t>
            </a:r>
          </a:p>
          <a:p>
            <a:pPr lvl="1" eaLnBrk="1" hangingPunct="1"/>
            <a:r>
              <a:rPr lang="en-GB" altLang="en-US" dirty="0">
                <a:solidFill>
                  <a:srgbClr val="C00000"/>
                </a:solidFill>
              </a:rPr>
              <a:t>These can be associated with </a:t>
            </a:r>
            <a:r>
              <a:rPr lang="en-GB" altLang="en-US" b="1" dirty="0">
                <a:solidFill>
                  <a:srgbClr val="C00000"/>
                </a:solidFill>
              </a:rPr>
              <a:t>particular layers</a:t>
            </a:r>
            <a:r>
              <a:rPr lang="en-GB" altLang="en-US" dirty="0">
                <a:solidFill>
                  <a:srgbClr val="C00000"/>
                </a:solidFill>
              </a:rPr>
              <a:t> of the ISO/OSI and TCP/IP models depending on how they operate</a:t>
            </a:r>
          </a:p>
        </p:txBody>
      </p:sp>
      <p:sp>
        <p:nvSpPr>
          <p:cNvPr id="716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16417" y="6381328"/>
            <a:ext cx="576064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68F429E-0F37-4B16-8454-0344159701DB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GB" altLang="en-US" sz="140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157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90328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3333FF"/>
                </a:solidFill>
              </a:rPr>
              <a:t>Layer 1 Devices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dirty="0"/>
              <a:t>On the </a:t>
            </a:r>
            <a:r>
              <a:rPr lang="en-GB" altLang="en-US" b="1" dirty="0">
                <a:solidFill>
                  <a:srgbClr val="A50021"/>
                </a:solidFill>
              </a:rPr>
              <a:t>physical layer</a:t>
            </a:r>
            <a:r>
              <a:rPr lang="en-GB" altLang="en-US" dirty="0"/>
              <a:t> of the ISO/OSI model:</a:t>
            </a:r>
          </a:p>
          <a:p>
            <a:pPr marL="2057400" lvl="8" indent="0">
              <a:lnSpc>
                <a:spcPct val="90000"/>
              </a:lnSpc>
              <a:buNone/>
            </a:pPr>
            <a:endParaRPr lang="en-GB" altLang="en-US" dirty="0"/>
          </a:p>
          <a:p>
            <a:pPr lvl="1" eaLnBrk="1" hangingPunct="1">
              <a:lnSpc>
                <a:spcPct val="90000"/>
              </a:lnSpc>
            </a:pPr>
            <a:r>
              <a:rPr lang="en-GB" altLang="en-US" b="1" dirty="0"/>
              <a:t>Repeaters:</a:t>
            </a:r>
            <a:r>
              <a:rPr lang="en-GB" altLang="en-US" dirty="0"/>
              <a:t> simple two port devices whose sole purpose is to amplify the signal so it can travel farther</a:t>
            </a:r>
          </a:p>
          <a:p>
            <a:pPr marL="2057400" lvl="8" indent="0">
              <a:lnSpc>
                <a:spcPct val="90000"/>
              </a:lnSpc>
              <a:buNone/>
            </a:pPr>
            <a:endParaRPr lang="en-GB" altLang="en-US" dirty="0"/>
          </a:p>
          <a:p>
            <a:pPr lvl="1" eaLnBrk="1" hangingPunct="1">
              <a:lnSpc>
                <a:spcPct val="90000"/>
              </a:lnSpc>
            </a:pPr>
            <a:r>
              <a:rPr lang="en-GB" altLang="en-US" b="1" dirty="0"/>
              <a:t>Hubs:</a:t>
            </a:r>
            <a:r>
              <a:rPr lang="en-GB" altLang="en-US" dirty="0"/>
              <a:t> Multi port device - what come into one port goes out of every other port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b="1" dirty="0"/>
              <a:t>Active</a:t>
            </a:r>
            <a:r>
              <a:rPr lang="en-GB" altLang="en-US" dirty="0"/>
              <a:t> (as opposed to passive) hubs also reinforce signal</a:t>
            </a:r>
          </a:p>
        </p:txBody>
      </p:sp>
      <p:sp>
        <p:nvSpPr>
          <p:cNvPr id="727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88424" y="6407944"/>
            <a:ext cx="624608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BED47CF-4EDD-420E-A4E6-728FD91706A7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GB" altLang="en-US" sz="1400" dirty="0">
              <a:latin typeface="Arial" charset="0"/>
              <a:cs typeface="Arial" charset="0"/>
            </a:endParaRPr>
          </a:p>
        </p:txBody>
      </p:sp>
      <p:pic>
        <p:nvPicPr>
          <p:cNvPr id="72708" name="Picture 4" descr="PC6209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221088"/>
            <a:ext cx="42672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4178995" y="5345038"/>
            <a:ext cx="1020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 dirty="0">
                <a:latin typeface="Arial" charset="0"/>
                <a:cs typeface="Arial" charset="0"/>
              </a:rPr>
              <a:t>Hub</a:t>
            </a:r>
            <a:endParaRPr lang="es-ES" altLang="en-US" sz="2400" b="1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9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866774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3333FF"/>
                </a:solidFill>
              </a:rPr>
              <a:t>Layer 2 Devices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b="1" dirty="0">
                <a:solidFill>
                  <a:srgbClr val="A50021"/>
                </a:solidFill>
              </a:rPr>
              <a:t>Data-link layer</a:t>
            </a:r>
            <a:r>
              <a:rPr lang="en-GB" altLang="en-US" dirty="0"/>
              <a:t> devices use </a:t>
            </a:r>
            <a:r>
              <a:rPr lang="en-GB" altLang="en-US" b="1" dirty="0"/>
              <a:t>MAC addresses</a:t>
            </a:r>
            <a:r>
              <a:rPr lang="en-GB" altLang="en-US" dirty="0"/>
              <a:t> to </a:t>
            </a:r>
            <a:r>
              <a:rPr lang="en-GB" altLang="en-US" b="1" dirty="0"/>
              <a:t>filter frames</a:t>
            </a:r>
          </a:p>
          <a:p>
            <a:pPr marL="2057400" lvl="8" indent="0">
              <a:lnSpc>
                <a:spcPct val="90000"/>
              </a:lnSpc>
              <a:buNone/>
            </a:pPr>
            <a:endParaRPr lang="en-GB" altLang="en-US" b="1" dirty="0"/>
          </a:p>
          <a:p>
            <a:pPr lvl="1" eaLnBrk="1" hangingPunct="1">
              <a:lnSpc>
                <a:spcPct val="90000"/>
              </a:lnSpc>
            </a:pPr>
            <a:r>
              <a:rPr lang="en-GB" altLang="en-US" b="1" dirty="0">
                <a:solidFill>
                  <a:srgbClr val="C00000"/>
                </a:solidFill>
              </a:rPr>
              <a:t>Bridges</a:t>
            </a:r>
            <a:r>
              <a:rPr lang="en-GB" altLang="en-US" b="1" dirty="0"/>
              <a:t>: </a:t>
            </a:r>
            <a:r>
              <a:rPr lang="en-GB" altLang="en-US" dirty="0"/>
              <a:t>two ports, can be used to split a network in areas</a:t>
            </a:r>
          </a:p>
          <a:p>
            <a:pPr marL="2057400" lvl="8" indent="0">
              <a:lnSpc>
                <a:spcPct val="90000"/>
              </a:lnSpc>
              <a:buNone/>
            </a:pPr>
            <a:endParaRPr lang="en-GB" altLang="en-US" dirty="0"/>
          </a:p>
          <a:p>
            <a:pPr lvl="1" eaLnBrk="1" hangingPunct="1">
              <a:lnSpc>
                <a:spcPct val="90000"/>
              </a:lnSpc>
            </a:pPr>
            <a:r>
              <a:rPr lang="en-GB" altLang="en-US" b="1" dirty="0">
                <a:solidFill>
                  <a:srgbClr val="C00000"/>
                </a:solidFill>
              </a:rPr>
              <a:t>Switches</a:t>
            </a:r>
            <a:r>
              <a:rPr lang="en-GB" altLang="en-US" b="1" dirty="0"/>
              <a:t>:</a:t>
            </a:r>
            <a:r>
              <a:rPr lang="en-GB" altLang="en-US" dirty="0"/>
              <a:t> in essence multi-port bridges, offer much better performance than the simpler hubs</a:t>
            </a:r>
          </a:p>
        </p:txBody>
      </p:sp>
      <p:sp>
        <p:nvSpPr>
          <p:cNvPr id="7373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7C281BB-2E11-49DE-8248-86D26A2A4A4C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GB" altLang="en-US" sz="1400">
              <a:latin typeface="Arial" charset="0"/>
              <a:cs typeface="Arial" charset="0"/>
            </a:endParaRP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r="5984" b="10428"/>
          <a:stretch>
            <a:fillRect/>
          </a:stretch>
        </p:blipFill>
        <p:spPr bwMode="auto">
          <a:xfrm>
            <a:off x="573881" y="4005064"/>
            <a:ext cx="3598863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Text Box 6"/>
          <p:cNvSpPr txBox="1">
            <a:spLocks noChangeArrowheads="1"/>
          </p:cNvSpPr>
          <p:nvPr/>
        </p:nvSpPr>
        <p:spPr bwMode="auto">
          <a:xfrm>
            <a:off x="1614487" y="5770364"/>
            <a:ext cx="1517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 dirty="0">
                <a:latin typeface="Arial" charset="0"/>
                <a:cs typeface="Arial" charset="0"/>
              </a:rPr>
              <a:t>Bridges</a:t>
            </a:r>
            <a:endParaRPr lang="es-ES" altLang="en-US" sz="2400" b="1" dirty="0">
              <a:latin typeface="Arial" charset="0"/>
              <a:cs typeface="Arial" charset="0"/>
            </a:endParaRPr>
          </a:p>
        </p:txBody>
      </p:sp>
      <p:pic>
        <p:nvPicPr>
          <p:cNvPr id="7373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5" b="25925"/>
          <a:stretch>
            <a:fillRect/>
          </a:stretch>
        </p:blipFill>
        <p:spPr bwMode="auto">
          <a:xfrm>
            <a:off x="4971258" y="3930069"/>
            <a:ext cx="3889375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5" name="Text Box 6"/>
          <p:cNvSpPr txBox="1">
            <a:spLocks noChangeArrowheads="1"/>
          </p:cNvSpPr>
          <p:nvPr/>
        </p:nvSpPr>
        <p:spPr bwMode="auto">
          <a:xfrm>
            <a:off x="6008657" y="5695369"/>
            <a:ext cx="1517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 dirty="0">
                <a:latin typeface="Arial" charset="0"/>
                <a:cs typeface="Arial" charset="0"/>
              </a:rPr>
              <a:t>Switch</a:t>
            </a:r>
            <a:endParaRPr lang="es-ES" altLang="en-US" sz="2400" b="1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206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97564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sz="4000" b="1" dirty="0">
                <a:solidFill>
                  <a:srgbClr val="C00000"/>
                </a:solidFill>
              </a:rPr>
              <a:t>IPv4 Address Structure</a:t>
            </a:r>
          </a:p>
        </p:txBody>
      </p:sp>
      <p:grpSp>
        <p:nvGrpSpPr>
          <p:cNvPr id="6150" name="Group 4"/>
          <p:cNvGrpSpPr>
            <a:grpSpLocks/>
          </p:cNvGrpSpPr>
          <p:nvPr/>
        </p:nvGrpSpPr>
        <p:grpSpPr bwMode="auto">
          <a:xfrm>
            <a:off x="1187450" y="2420938"/>
            <a:ext cx="6107113" cy="854075"/>
            <a:chOff x="1056" y="2112"/>
            <a:chExt cx="3847" cy="538"/>
          </a:xfrm>
        </p:grpSpPr>
        <p:sp>
          <p:nvSpPr>
            <p:cNvPr id="6152" name="Text Box 5"/>
            <p:cNvSpPr txBox="1">
              <a:spLocks noChangeArrowheads="1"/>
            </p:cNvSpPr>
            <p:nvPr/>
          </p:nvSpPr>
          <p:spPr bwMode="auto">
            <a:xfrm>
              <a:off x="1056" y="2112"/>
              <a:ext cx="1872" cy="288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GB" sz="2400">
                  <a:solidFill>
                    <a:schemeClr val="tx1"/>
                  </a:solidFill>
                </a:rPr>
                <a:t>NET ID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153" name="Text Box 6"/>
            <p:cNvSpPr txBox="1">
              <a:spLocks noChangeArrowheads="1"/>
            </p:cNvSpPr>
            <p:nvPr/>
          </p:nvSpPr>
          <p:spPr bwMode="auto">
            <a:xfrm>
              <a:off x="2928" y="2112"/>
              <a:ext cx="1975" cy="288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rgbClr val="FF66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GB" sz="2400">
                  <a:solidFill>
                    <a:schemeClr val="bg1"/>
                  </a:solidFill>
                </a:rPr>
                <a:t>HOST ID</a:t>
              </a:r>
            </a:p>
          </p:txBody>
        </p:sp>
        <p:sp>
          <p:nvSpPr>
            <p:cNvPr id="6154" name="Line 7"/>
            <p:cNvSpPr>
              <a:spLocks noChangeShapeType="1"/>
            </p:cNvSpPr>
            <p:nvPr/>
          </p:nvSpPr>
          <p:spPr bwMode="auto">
            <a:xfrm>
              <a:off x="1056" y="2592"/>
              <a:ext cx="3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55" name="Text Box 8"/>
            <p:cNvSpPr txBox="1">
              <a:spLocks noChangeArrowheads="1"/>
            </p:cNvSpPr>
            <p:nvPr/>
          </p:nvSpPr>
          <p:spPr bwMode="auto">
            <a:xfrm>
              <a:off x="2112" y="2400"/>
              <a:ext cx="12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rgbClr val="0000CC"/>
                  </a:solidFill>
                  <a:latin typeface="Times New Roman" pitchFamily="18" charset="0"/>
                </a:defRPr>
              </a:lvl9pPr>
            </a:lstStyle>
            <a:p>
              <a:pPr algn="l"/>
              <a:r>
                <a:rPr lang="en-GB" sz="2000" b="0">
                  <a:solidFill>
                    <a:schemeClr val="tx1"/>
                  </a:solidFill>
                </a:rPr>
                <a:t>32 bit IP address</a:t>
              </a:r>
            </a:p>
          </p:txBody>
        </p:sp>
      </p:grp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827088" y="3429000"/>
            <a:ext cx="6913562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GB" sz="2400" b="0">
                <a:solidFill>
                  <a:schemeClr val="tx1"/>
                </a:solidFill>
                <a:latin typeface="Arial" charset="0"/>
              </a:rPr>
              <a:t>32 bit binary number.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GB" sz="2400" b="0">
                <a:solidFill>
                  <a:schemeClr val="tx1"/>
                </a:solidFill>
                <a:latin typeface="Arial" charset="0"/>
              </a:rPr>
              <a:t>Divided into four 8 bit octets.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GB" sz="2400" b="0">
                <a:solidFill>
                  <a:schemeClr val="tx1"/>
                </a:solidFill>
                <a:latin typeface="Arial" charset="0"/>
              </a:rPr>
              <a:t>Each octet expressed as a decimal/denary number.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GB" sz="2400" b="0">
                <a:solidFill>
                  <a:schemeClr val="tx1"/>
                </a:solidFill>
                <a:latin typeface="Arial" charset="0"/>
              </a:rPr>
              <a:t>The division between network and host portion determined by length of the subnet mask.</a:t>
            </a:r>
          </a:p>
        </p:txBody>
      </p:sp>
    </p:spTree>
    <p:extLst>
      <p:ext uri="{BB962C8B-B14F-4D97-AF65-F5344CB8AC3E}">
        <p14:creationId xmlns:p14="http://schemas.microsoft.com/office/powerpoint/2010/main" val="392069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60324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b="1" dirty="0">
                <a:solidFill>
                  <a:srgbClr val="3333FF"/>
                </a:solidFill>
              </a:rPr>
              <a:t>Hub vs Switch</a:t>
            </a:r>
          </a:p>
        </p:txBody>
      </p:sp>
      <p:sp>
        <p:nvSpPr>
          <p:cNvPr id="7475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EFA6B8C-ABFC-4839-8098-E963B153F7A8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GB" altLang="en-US" sz="1400">
              <a:latin typeface="Arial" charset="0"/>
              <a:cs typeface="Arial" charset="0"/>
            </a:endParaRPr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2700338" y="1484313"/>
          <a:ext cx="6192837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Image" r:id="rId3" imgW="9396825" imgH="7390476" progId="Photoshop.Image.7">
                  <p:embed/>
                </p:oleObj>
              </mc:Choice>
              <mc:Fallback>
                <p:oleObj name="Image" r:id="rId3" imgW="9396825" imgH="7390476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484313"/>
                        <a:ext cx="6192837" cy="487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07950" y="1844675"/>
            <a:ext cx="2378075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charset="0"/>
                <a:cs typeface="Arial" charset="0"/>
              </a:rPr>
              <a:t>Switches allow </a:t>
            </a:r>
            <a:r>
              <a:rPr lang="en-GB" altLang="en-US" sz="2000" b="1">
                <a:latin typeface="Arial" charset="0"/>
                <a:cs typeface="Arial" charset="0"/>
              </a:rPr>
              <a:t>simultaneous communication</a:t>
            </a:r>
            <a:r>
              <a:rPr lang="en-GB" altLang="en-US" sz="2000">
                <a:latin typeface="Arial" charset="0"/>
                <a:cs typeface="Arial" charset="0"/>
              </a:rPr>
              <a:t> amongst devices connected to different ports</a:t>
            </a:r>
          </a:p>
          <a:p>
            <a:pPr eaLnBrk="1" hangingPunct="1">
              <a:spcBef>
                <a:spcPct val="0"/>
              </a:spcBef>
            </a:pPr>
            <a:endParaRPr lang="en-GB" altLang="en-US" sz="200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charset="0"/>
                <a:cs typeface="Arial" charset="0"/>
              </a:rPr>
              <a:t>Thus they can break a network to different collision domains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107950" y="6092825"/>
            <a:ext cx="2303463" cy="5905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rgbClr val="FF0000"/>
                </a:solidFill>
                <a:latin typeface="Arial" charset="0"/>
                <a:cs typeface="Arial" charset="0"/>
              </a:rPr>
              <a:t>Hub operates like a bus on the logical level</a:t>
            </a:r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V="1">
            <a:off x="2411413" y="5805488"/>
            <a:ext cx="21590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55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75564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3333FF"/>
                </a:solidFill>
              </a:rPr>
              <a:t>Layer 3 Devices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26084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b="1" dirty="0">
                <a:solidFill>
                  <a:srgbClr val="C00000"/>
                </a:solidFill>
              </a:rPr>
              <a:t>Routers</a:t>
            </a:r>
            <a:r>
              <a:rPr lang="en-GB" altLang="en-US" b="1" dirty="0"/>
              <a:t>:</a:t>
            </a:r>
            <a:r>
              <a:rPr lang="en-GB" altLang="en-US" dirty="0"/>
              <a:t> use </a:t>
            </a:r>
            <a:r>
              <a:rPr lang="en-GB" altLang="en-US" b="1" dirty="0">
                <a:solidFill>
                  <a:srgbClr val="A50021"/>
                </a:solidFill>
              </a:rPr>
              <a:t>network layer</a:t>
            </a:r>
            <a:r>
              <a:rPr lang="en-GB" altLang="en-US" dirty="0"/>
              <a:t> addresses (such as IP) to make intelligent decisions as to </a:t>
            </a:r>
            <a:r>
              <a:rPr lang="en-GB" altLang="en-US" b="1" dirty="0"/>
              <a:t>where to forward packets</a:t>
            </a:r>
            <a:r>
              <a:rPr lang="en-GB" altLang="en-US" dirty="0"/>
              <a:t> next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Multiport devices typically used to </a:t>
            </a:r>
            <a:r>
              <a:rPr lang="en-GB" altLang="en-US" b="1" dirty="0"/>
              <a:t>connect different networks</a:t>
            </a:r>
            <a:r>
              <a:rPr lang="en-GB" altLang="en-US" dirty="0"/>
              <a:t> or </a:t>
            </a:r>
            <a:r>
              <a:rPr lang="en-GB" altLang="en-US" b="1" dirty="0"/>
              <a:t>sub-networks</a:t>
            </a:r>
            <a:r>
              <a:rPr lang="en-GB" altLang="en-US" dirty="0"/>
              <a:t> together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Employ special </a:t>
            </a:r>
            <a:r>
              <a:rPr lang="en-GB" altLang="en-US" b="1" dirty="0"/>
              <a:t>protocols</a:t>
            </a:r>
            <a:r>
              <a:rPr lang="en-GB" altLang="en-US" dirty="0"/>
              <a:t> </a:t>
            </a:r>
            <a:r>
              <a:rPr lang="en-GB" altLang="en-US" b="1" dirty="0"/>
              <a:t>for </a:t>
            </a:r>
            <a:r>
              <a:rPr lang="en-GB" altLang="en-US" b="1" dirty="0">
                <a:solidFill>
                  <a:srgbClr val="003300"/>
                </a:solidFill>
              </a:rPr>
              <a:t>exchanging information with other routers</a:t>
            </a:r>
            <a:r>
              <a:rPr lang="en-GB" altLang="en-US" dirty="0"/>
              <a:t> in order to learn about faraway networks</a:t>
            </a:r>
          </a:p>
        </p:txBody>
      </p:sp>
      <p:sp>
        <p:nvSpPr>
          <p:cNvPr id="7578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67FEFAA-CFC2-48C0-9B44-F841170C1652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GB" altLang="en-US" sz="1400">
              <a:latin typeface="Arial" charset="0"/>
              <a:cs typeface="Arial" charset="0"/>
            </a:endParaRPr>
          </a:p>
        </p:txBody>
      </p:sp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4340475"/>
            <a:ext cx="43243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301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75961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C00000"/>
                </a:solidFill>
              </a:rPr>
              <a:t>Routers and packet forwarding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627688" cy="463708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GB" altLang="en-US" sz="2800" dirty="0"/>
              <a:t>Routers maintain a </a:t>
            </a:r>
            <a:r>
              <a:rPr lang="en-GB" altLang="en-US" sz="2800" b="1" dirty="0">
                <a:solidFill>
                  <a:schemeClr val="accent2"/>
                </a:solidFill>
              </a:rPr>
              <a:t>routing table</a:t>
            </a:r>
            <a:r>
              <a:rPr lang="en-GB" altLang="en-US" sz="2800" dirty="0"/>
              <a:t> –  a list of which </a:t>
            </a:r>
            <a:r>
              <a:rPr lang="en-GB" altLang="en-US" sz="2800" b="1" dirty="0">
                <a:solidFill>
                  <a:schemeClr val="accent2"/>
                </a:solidFill>
              </a:rPr>
              <a:t>network</a:t>
            </a:r>
            <a:r>
              <a:rPr lang="en-GB" altLang="en-US" sz="2800" dirty="0"/>
              <a:t> can be reached through which </a:t>
            </a:r>
            <a:r>
              <a:rPr lang="en-GB" altLang="en-US" sz="2800" b="1" dirty="0">
                <a:solidFill>
                  <a:schemeClr val="accent2"/>
                </a:solidFill>
              </a:rPr>
              <a:t>port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Entries can be </a:t>
            </a:r>
            <a:r>
              <a:rPr lang="en-GB" altLang="en-US" sz="2400" b="1" dirty="0"/>
              <a:t>added by an administrator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Or learned through </a:t>
            </a:r>
            <a:r>
              <a:rPr lang="en-GB" altLang="en-US" sz="2400" b="1" dirty="0"/>
              <a:t>exchanging information with other routers</a:t>
            </a:r>
          </a:p>
          <a:p>
            <a:pPr eaLnBrk="1" hangingPunct="1">
              <a:lnSpc>
                <a:spcPct val="80000"/>
              </a:lnSpc>
            </a:pPr>
            <a:r>
              <a:rPr lang="en-GB" altLang="en-US" sz="2800" dirty="0"/>
              <a:t>If </a:t>
            </a:r>
            <a:r>
              <a:rPr lang="en-GB" altLang="en-US" sz="2800" b="1" dirty="0"/>
              <a:t>no entry</a:t>
            </a:r>
            <a:r>
              <a:rPr lang="en-GB" altLang="en-US" sz="2800" dirty="0"/>
              <a:t> exist, then packets are either dropped or forwarded out of a </a:t>
            </a:r>
            <a:r>
              <a:rPr lang="en-GB" altLang="en-US" sz="2800" b="1" dirty="0"/>
              <a:t>default gateway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2400" dirty="0"/>
              <a:t>Hopefully the next router might know</a:t>
            </a:r>
          </a:p>
        </p:txBody>
      </p:sp>
      <p:sp>
        <p:nvSpPr>
          <p:cNvPr id="7680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2440" y="6407944"/>
            <a:ext cx="48059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174F6CE-3768-4041-8AAD-5803D64513F6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GB" altLang="en-US" sz="1400" dirty="0">
              <a:latin typeface="Arial" charset="0"/>
              <a:cs typeface="Arial" charset="0"/>
            </a:endParaRPr>
          </a:p>
        </p:txBody>
      </p:sp>
      <p:sp>
        <p:nvSpPr>
          <p:cNvPr id="76804" name="Rectangle 20"/>
          <p:cNvSpPr>
            <a:spLocks noChangeArrowheads="1"/>
          </p:cNvSpPr>
          <p:nvPr/>
        </p:nvSpPr>
        <p:spPr bwMode="auto">
          <a:xfrm>
            <a:off x="6227763" y="1628775"/>
            <a:ext cx="2743200" cy="28194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1800" b="1">
                <a:latin typeface="Arial" charset="0"/>
                <a:cs typeface="Arial" charset="0"/>
              </a:rPr>
              <a:t>Network		Port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latin typeface="Arial" charset="0"/>
                <a:cs typeface="Arial" charset="0"/>
              </a:rPr>
              <a:t>10.0.0.0		Fa0/0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latin typeface="Arial" charset="0"/>
                <a:cs typeface="Arial" charset="0"/>
              </a:rPr>
              <a:t>192.168.1.0	Fa0/1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latin typeface="Arial" charset="0"/>
                <a:cs typeface="Arial" charset="0"/>
              </a:rPr>
              <a:t>172.10.0.0	S0/0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latin typeface="Arial" charset="0"/>
                <a:cs typeface="Arial" charset="0"/>
              </a:rPr>
              <a:t>173.11.0.0	S0/0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latin typeface="Arial" charset="0"/>
                <a:cs typeface="Arial" charset="0"/>
              </a:rPr>
              <a:t>172.11.0.0	S0/1</a:t>
            </a:r>
          </a:p>
          <a:p>
            <a:pPr eaLnBrk="1" hangingPunct="1">
              <a:buFontTx/>
              <a:buNone/>
            </a:pPr>
            <a:r>
              <a:rPr lang="en-GB" altLang="en-US" sz="1800">
                <a:latin typeface="Arial" charset="0"/>
                <a:cs typeface="Arial" charset="0"/>
              </a:rPr>
              <a:t>172.20.0.0	S0/1</a:t>
            </a:r>
          </a:p>
        </p:txBody>
      </p:sp>
      <p:sp>
        <p:nvSpPr>
          <p:cNvPr id="76805" name="Text Box 21"/>
          <p:cNvSpPr txBox="1">
            <a:spLocks noChangeArrowheads="1"/>
          </p:cNvSpPr>
          <p:nvPr/>
        </p:nvSpPr>
        <p:spPr bwMode="auto">
          <a:xfrm>
            <a:off x="6659563" y="4652963"/>
            <a:ext cx="17573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charset="0"/>
                <a:cs typeface="Arial" charset="0"/>
              </a:rPr>
              <a:t>Simplified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charset="0"/>
                <a:cs typeface="Arial" charset="0"/>
              </a:rPr>
              <a:t>Routing table</a:t>
            </a:r>
            <a:r>
              <a:rPr lang="en-GB" altLang="en-US" sz="2400"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2434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11965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C00000"/>
                </a:solidFill>
              </a:rPr>
              <a:t>Advantages of Routers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612634" y="1916832"/>
            <a:ext cx="7886700" cy="3619599"/>
          </a:xfrm>
        </p:spPr>
        <p:txBody>
          <a:bodyPr/>
          <a:lstStyle/>
          <a:p>
            <a:pPr eaLnBrk="1" hangingPunct="1"/>
            <a:r>
              <a:rPr lang="en-GB" altLang="en-US" dirty="0"/>
              <a:t>Typically thought of as wide area devices, today they are also often employed in LANs (especially large ones)</a:t>
            </a:r>
          </a:p>
          <a:p>
            <a:pPr marL="2057400" lvl="8" indent="0">
              <a:buNone/>
            </a:pPr>
            <a:endParaRPr lang="en-GB" altLang="en-US" dirty="0"/>
          </a:p>
          <a:p>
            <a:pPr lvl="1" eaLnBrk="1" hangingPunct="1"/>
            <a:r>
              <a:rPr lang="en-GB" altLang="en-US" dirty="0"/>
              <a:t>Messages only go where they need to go (</a:t>
            </a:r>
            <a:r>
              <a:rPr lang="en-GB" altLang="en-US" b="1" dirty="0">
                <a:solidFill>
                  <a:srgbClr val="FF0000"/>
                </a:solidFill>
              </a:rPr>
              <a:t>better bandwidth use</a:t>
            </a:r>
            <a:r>
              <a:rPr lang="en-GB" altLang="en-US" dirty="0"/>
              <a:t>)</a:t>
            </a:r>
          </a:p>
          <a:p>
            <a:pPr marL="2057400" lvl="8" indent="0">
              <a:buNone/>
            </a:pPr>
            <a:endParaRPr lang="en-GB" altLang="en-US" dirty="0"/>
          </a:p>
          <a:p>
            <a:pPr lvl="1" eaLnBrk="1" hangingPunct="1"/>
            <a:r>
              <a:rPr lang="en-GB" altLang="en-US" dirty="0"/>
              <a:t>Break network into smaller areas improving performance and </a:t>
            </a:r>
            <a:r>
              <a:rPr lang="en-GB" altLang="en-US" b="1" dirty="0">
                <a:solidFill>
                  <a:srgbClr val="FF0000"/>
                </a:solidFill>
              </a:rPr>
              <a:t>isolating problems</a:t>
            </a:r>
          </a:p>
          <a:p>
            <a:pPr marL="2057400" lvl="8" indent="0">
              <a:buNone/>
            </a:pPr>
            <a:endParaRPr lang="en-GB" altLang="en-US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en-GB" altLang="en-US" dirty="0"/>
              <a:t>Can be used to set rules as to who can access what </a:t>
            </a:r>
            <a:r>
              <a:rPr lang="en-GB" altLang="en-US" b="1" dirty="0">
                <a:solidFill>
                  <a:srgbClr val="FF0000"/>
                </a:solidFill>
              </a:rPr>
              <a:t>improving security</a:t>
            </a:r>
          </a:p>
        </p:txBody>
      </p:sp>
      <p:sp>
        <p:nvSpPr>
          <p:cNvPr id="7782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480592" cy="39174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E6E398E-185D-46E9-B5C6-3DD6D6B3E158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GB" altLang="en-US" sz="1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872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903287"/>
          </a:xfrm>
        </p:spPr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C00000"/>
                </a:solidFill>
              </a:rPr>
              <a:t>Devices Layers 1-7</a:t>
            </a:r>
          </a:p>
        </p:txBody>
      </p:sp>
      <p:sp>
        <p:nvSpPr>
          <p:cNvPr id="78851" name="Rectangle 5"/>
          <p:cNvSpPr>
            <a:spLocks noGrp="1" noChangeArrowheads="1"/>
          </p:cNvSpPr>
          <p:nvPr>
            <p:ph sz="half" idx="1"/>
          </p:nvPr>
        </p:nvSpPr>
        <p:spPr>
          <a:xfrm>
            <a:off x="4284663" y="1340768"/>
            <a:ext cx="4402137" cy="489652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3333FF"/>
                </a:solidFill>
              </a:rPr>
              <a:t>Devices such as servers perform specialized functions such as offering particular services</a:t>
            </a:r>
          </a:p>
          <a:p>
            <a:pPr marL="2057400" lvl="8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3333FF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3333FF"/>
                </a:solidFill>
              </a:rPr>
              <a:t>Special devices dealing with problems such as content filtering (i.e. content switches, firewalls)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3333FF"/>
                </a:solidFill>
              </a:rPr>
              <a:t>Etc.</a:t>
            </a:r>
            <a:endParaRPr lang="en-GB" altLang="en-US" dirty="0">
              <a:solidFill>
                <a:srgbClr val="3333FF"/>
              </a:solidFill>
            </a:endParaRPr>
          </a:p>
        </p:txBody>
      </p:sp>
      <p:sp>
        <p:nvSpPr>
          <p:cNvPr id="7885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2440" y="6407150"/>
            <a:ext cx="480592" cy="3659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332AC39-991A-409E-BDF0-0E1C83CDC85C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GB" altLang="en-US" sz="1400" dirty="0">
              <a:latin typeface="Arial" charset="0"/>
              <a:cs typeface="Arial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68413"/>
            <a:ext cx="3336925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827088" y="5949950"/>
            <a:ext cx="2519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400" b="1" dirty="0">
                <a:cs typeface="Arial" charset="0"/>
              </a:rPr>
              <a:t>Server / Gateway</a:t>
            </a:r>
            <a:endParaRPr lang="es-ES" altLang="en-US" sz="24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66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1013" y="260350"/>
            <a:ext cx="8229600" cy="720378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C00000"/>
                </a:solidFill>
              </a:rPr>
              <a:t>DNS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512763" y="1548613"/>
            <a:ext cx="8229600" cy="3372638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A very useful service provided at the application layer is that of the </a:t>
            </a:r>
            <a:r>
              <a:rPr lang="en-GB" altLang="en-US" sz="2800" b="1" dirty="0">
                <a:solidFill>
                  <a:srgbClr val="0000CC"/>
                </a:solidFill>
              </a:rPr>
              <a:t>D</a:t>
            </a:r>
            <a:r>
              <a:rPr lang="en-GB" altLang="en-US" sz="2800" dirty="0">
                <a:solidFill>
                  <a:srgbClr val="0000CC"/>
                </a:solidFill>
              </a:rPr>
              <a:t>omain </a:t>
            </a:r>
            <a:r>
              <a:rPr lang="en-GB" altLang="en-US" sz="2800" b="1" dirty="0">
                <a:solidFill>
                  <a:srgbClr val="0000CC"/>
                </a:solidFill>
              </a:rPr>
              <a:t>N</a:t>
            </a:r>
            <a:r>
              <a:rPr lang="en-GB" altLang="en-US" sz="2800" dirty="0">
                <a:solidFill>
                  <a:srgbClr val="0000CC"/>
                </a:solidFill>
              </a:rPr>
              <a:t>ame </a:t>
            </a:r>
            <a:r>
              <a:rPr lang="en-GB" altLang="en-US" sz="2800" b="1" dirty="0">
                <a:solidFill>
                  <a:srgbClr val="0000CC"/>
                </a:solidFill>
              </a:rPr>
              <a:t>S</a:t>
            </a:r>
            <a:r>
              <a:rPr lang="en-GB" altLang="en-US" sz="2800" dirty="0">
                <a:solidFill>
                  <a:srgbClr val="0000CC"/>
                </a:solidFill>
              </a:rPr>
              <a:t>erver (DNS)</a:t>
            </a:r>
          </a:p>
          <a:p>
            <a:pPr lvl="1" eaLnBrk="1" hangingPunct="1"/>
            <a:r>
              <a:rPr lang="en-GB" altLang="en-US" sz="2400" dirty="0">
                <a:solidFill>
                  <a:srgbClr val="002060"/>
                </a:solidFill>
              </a:rPr>
              <a:t>Humans not good at remembering strings of numbers</a:t>
            </a:r>
          </a:p>
          <a:p>
            <a:pPr lvl="1" eaLnBrk="1" hangingPunct="1"/>
            <a:r>
              <a:rPr lang="en-GB" altLang="en-US" sz="2400" dirty="0">
                <a:solidFill>
                  <a:srgbClr val="002060"/>
                </a:solidFill>
              </a:rPr>
              <a:t>Computers have trouble understanding words!</a:t>
            </a:r>
          </a:p>
          <a:p>
            <a:pPr marL="1828800" lvl="4" indent="0" eaLnBrk="1" hangingPunct="1">
              <a:buFontTx/>
              <a:buNone/>
            </a:pPr>
            <a:endParaRPr lang="en-GB" altLang="en-US" sz="1600" dirty="0"/>
          </a:p>
          <a:p>
            <a:pPr eaLnBrk="1" hangingPunct="1"/>
            <a:r>
              <a:rPr lang="en-US" altLang="en-US" sz="3000" dirty="0">
                <a:cs typeface="Times New Roman" pitchFamily="18" charset="0"/>
              </a:rPr>
              <a:t>A DNS server keeps records </a:t>
            </a:r>
            <a:r>
              <a:rPr lang="en-US" altLang="en-US" sz="3000" b="1" dirty="0">
                <a:solidFill>
                  <a:srgbClr val="A50021"/>
                </a:solidFill>
                <a:cs typeface="Times New Roman" pitchFamily="18" charset="0"/>
              </a:rPr>
              <a:t>mapping</a:t>
            </a:r>
            <a:r>
              <a:rPr lang="en-US" altLang="en-US" sz="3000" b="1" dirty="0">
                <a:cs typeface="Times New Roman" pitchFamily="18" charset="0"/>
              </a:rPr>
              <a:t> host names</a:t>
            </a:r>
            <a:r>
              <a:rPr lang="en-US" altLang="en-US" sz="3000" dirty="0">
                <a:cs typeface="Times New Roman" pitchFamily="18" charset="0"/>
              </a:rPr>
              <a:t> with their corresponding </a:t>
            </a:r>
            <a:r>
              <a:rPr lang="en-US" altLang="en-US" sz="3000" b="1" dirty="0">
                <a:cs typeface="Times New Roman" pitchFamily="18" charset="0"/>
              </a:rPr>
              <a:t>IP addresses</a:t>
            </a:r>
            <a:r>
              <a:rPr lang="en-US" altLang="en-US" sz="3000" dirty="0">
                <a:cs typeface="Times New Roman" pitchFamily="18" charset="0"/>
              </a:rPr>
              <a:t> (DNS table)</a:t>
            </a:r>
            <a:endParaRPr lang="en-GB" altLang="en-US" sz="3100" dirty="0">
              <a:cs typeface="Times New Roman" pitchFamily="18" charset="0"/>
            </a:endParaRPr>
          </a:p>
        </p:txBody>
      </p:sp>
      <p:sp>
        <p:nvSpPr>
          <p:cNvPr id="7988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1C266DB-3DC7-48BF-8FF5-37E921B40C3D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GB" altLang="en-US" sz="1400">
              <a:latin typeface="Arial" charset="0"/>
              <a:cs typeface="Arial" charset="0"/>
            </a:endParaRPr>
          </a:p>
        </p:txBody>
      </p:sp>
      <p:pic>
        <p:nvPicPr>
          <p:cNvPr id="7987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5297488"/>
            <a:ext cx="1543050" cy="156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057775"/>
            <a:ext cx="18002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8" name="AutoShape 17"/>
          <p:cNvSpPr>
            <a:spLocks noChangeArrowheads="1"/>
          </p:cNvSpPr>
          <p:nvPr/>
        </p:nvSpPr>
        <p:spPr bwMode="auto">
          <a:xfrm>
            <a:off x="3563938" y="5373688"/>
            <a:ext cx="2592387" cy="576262"/>
          </a:xfrm>
          <a:prstGeom prst="rightArrow">
            <a:avLst>
              <a:gd name="adj1" fmla="val 53676"/>
              <a:gd name="adj2" fmla="val 6362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latin typeface="Arial" charset="0"/>
                <a:cs typeface="Arial" charset="0"/>
              </a:rPr>
              <a:t>www.google.com</a:t>
            </a:r>
          </a:p>
        </p:txBody>
      </p:sp>
      <p:sp>
        <p:nvSpPr>
          <p:cNvPr id="79879" name="AutoShape 18"/>
          <p:cNvSpPr>
            <a:spLocks noChangeArrowheads="1"/>
          </p:cNvSpPr>
          <p:nvPr/>
        </p:nvSpPr>
        <p:spPr bwMode="auto">
          <a:xfrm>
            <a:off x="3563938" y="6021388"/>
            <a:ext cx="2520950" cy="649287"/>
          </a:xfrm>
          <a:prstGeom prst="leftArrow">
            <a:avLst>
              <a:gd name="adj1" fmla="val 49315"/>
              <a:gd name="adj2" fmla="val 555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400">
                <a:latin typeface="Arial" charset="0"/>
                <a:cs typeface="Arial" charset="0"/>
              </a:rPr>
              <a:t>173.194.78.105</a:t>
            </a:r>
          </a:p>
        </p:txBody>
      </p:sp>
      <p:sp>
        <p:nvSpPr>
          <p:cNvPr id="79880" name="Text Box 19"/>
          <p:cNvSpPr txBox="1">
            <a:spLocks noChangeArrowheads="1"/>
          </p:cNvSpPr>
          <p:nvPr/>
        </p:nvSpPr>
        <p:spPr bwMode="auto">
          <a:xfrm>
            <a:off x="395288" y="5805488"/>
            <a:ext cx="118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charset="0"/>
                <a:cs typeface="Arial" charset="0"/>
              </a:rPr>
              <a:t>Computer</a:t>
            </a:r>
          </a:p>
        </p:txBody>
      </p:sp>
      <p:sp>
        <p:nvSpPr>
          <p:cNvPr id="79881" name="Text Box 20"/>
          <p:cNvSpPr txBox="1">
            <a:spLocks noChangeArrowheads="1"/>
          </p:cNvSpPr>
          <p:nvPr/>
        </p:nvSpPr>
        <p:spPr bwMode="auto">
          <a:xfrm>
            <a:off x="7885113" y="5661025"/>
            <a:ext cx="857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charset="0"/>
                <a:cs typeface="Arial" charset="0"/>
              </a:rPr>
              <a:t>DNS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Arial" charset="0"/>
                <a:cs typeface="Arial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780479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3333FF"/>
                </a:solidFill>
              </a:rPr>
              <a:t>Other Useful Services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71328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The </a:t>
            </a:r>
            <a:r>
              <a:rPr lang="en-GB" altLang="en-US" sz="2400" dirty="0">
                <a:solidFill>
                  <a:srgbClr val="C00000"/>
                </a:solidFill>
              </a:rPr>
              <a:t>World Wide Web</a:t>
            </a:r>
            <a:r>
              <a:rPr lang="en-GB" altLang="en-US" sz="2400" dirty="0"/>
              <a:t> uses the </a:t>
            </a:r>
            <a:r>
              <a:rPr lang="en-GB" altLang="en-US" sz="2400" i="1" dirty="0">
                <a:solidFill>
                  <a:srgbClr val="C00000"/>
                </a:solidFill>
              </a:rPr>
              <a:t>HTTP</a:t>
            </a:r>
            <a:r>
              <a:rPr lang="en-GB" altLang="en-US" sz="2400" dirty="0">
                <a:solidFill>
                  <a:srgbClr val="FF0000"/>
                </a:solidFill>
              </a:rPr>
              <a:t> </a:t>
            </a:r>
            <a:r>
              <a:rPr lang="en-GB" altLang="en-US" sz="2400" dirty="0"/>
              <a:t>protocol</a:t>
            </a:r>
          </a:p>
          <a:p>
            <a:pPr marL="1828800" lvl="4" indent="0" eaLnBrk="1" hangingPunct="1">
              <a:lnSpc>
                <a:spcPct val="90000"/>
              </a:lnSpc>
              <a:buFontTx/>
              <a:buNone/>
            </a:pPr>
            <a:r>
              <a:rPr lang="en-GB" altLang="en-US" sz="12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>
                <a:solidFill>
                  <a:schemeClr val="accent2"/>
                </a:solidFill>
              </a:rPr>
              <a:t>Remote access</a:t>
            </a:r>
            <a:r>
              <a:rPr lang="en-GB" altLang="en-US" sz="2400" dirty="0"/>
              <a:t> programs use the </a:t>
            </a:r>
            <a:r>
              <a:rPr lang="en-GB" altLang="en-US" sz="2400" i="1" dirty="0">
                <a:solidFill>
                  <a:schemeClr val="accent2"/>
                </a:solidFill>
              </a:rPr>
              <a:t>Telnet</a:t>
            </a:r>
            <a:r>
              <a:rPr lang="en-GB" altLang="en-US" sz="2400" dirty="0"/>
              <a:t> protocol for directly connecting to remote resources</a:t>
            </a:r>
          </a:p>
          <a:p>
            <a:pPr marL="1828800" lvl="4" indent="0" eaLnBrk="1" hangingPunct="1">
              <a:lnSpc>
                <a:spcPct val="90000"/>
              </a:lnSpc>
              <a:buFontTx/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>
                <a:solidFill>
                  <a:srgbClr val="C00000"/>
                </a:solidFill>
              </a:rPr>
              <a:t>E-mail</a:t>
            </a:r>
            <a:r>
              <a:rPr lang="en-GB" altLang="en-US" sz="2400" dirty="0"/>
              <a:t> programs support the </a:t>
            </a:r>
            <a:r>
              <a:rPr lang="en-GB" altLang="en-US" sz="2400" i="1" dirty="0">
                <a:solidFill>
                  <a:srgbClr val="C00000"/>
                </a:solidFill>
              </a:rPr>
              <a:t>POP3</a:t>
            </a:r>
            <a:r>
              <a:rPr lang="en-GB" altLang="en-US" sz="2400" i="1" dirty="0">
                <a:solidFill>
                  <a:schemeClr val="hlink"/>
                </a:solidFill>
              </a:rPr>
              <a:t>, </a:t>
            </a:r>
            <a:r>
              <a:rPr lang="en-GB" altLang="en-US" sz="2400" i="1" dirty="0">
                <a:solidFill>
                  <a:srgbClr val="C00000"/>
                </a:solidFill>
              </a:rPr>
              <a:t>IMAP</a:t>
            </a:r>
            <a:r>
              <a:rPr lang="en-GB" altLang="en-US" sz="2400" dirty="0">
                <a:solidFill>
                  <a:srgbClr val="FF0000"/>
                </a:solidFill>
              </a:rPr>
              <a:t> </a:t>
            </a:r>
            <a:r>
              <a:rPr lang="en-GB" altLang="en-US" sz="2400" dirty="0"/>
              <a:t>and</a:t>
            </a:r>
            <a:r>
              <a:rPr lang="en-GB" altLang="en-US" sz="2400" dirty="0">
                <a:solidFill>
                  <a:srgbClr val="FF0000"/>
                </a:solidFill>
              </a:rPr>
              <a:t> </a:t>
            </a:r>
            <a:r>
              <a:rPr lang="en-GB" altLang="en-US" sz="2400" i="1" dirty="0">
                <a:solidFill>
                  <a:srgbClr val="C00000"/>
                </a:solidFill>
              </a:rPr>
              <a:t>SMTP</a:t>
            </a:r>
            <a:r>
              <a:rPr lang="en-GB" altLang="en-US" sz="2400" dirty="0">
                <a:solidFill>
                  <a:srgbClr val="FF0000"/>
                </a:solidFill>
              </a:rPr>
              <a:t> </a:t>
            </a:r>
            <a:r>
              <a:rPr lang="en-GB" altLang="en-US" sz="2400" dirty="0"/>
              <a:t>application layer protocols for electronic mail</a:t>
            </a:r>
          </a:p>
          <a:p>
            <a:pPr marL="1828800" lvl="4" indent="0" eaLnBrk="1" hangingPunct="1">
              <a:lnSpc>
                <a:spcPct val="90000"/>
              </a:lnSpc>
              <a:buFontTx/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>
                <a:solidFill>
                  <a:srgbClr val="C00000"/>
                </a:solidFill>
              </a:rPr>
              <a:t>File utility</a:t>
            </a:r>
            <a:r>
              <a:rPr lang="en-GB" altLang="en-US" sz="2400" dirty="0"/>
              <a:t> programs use the </a:t>
            </a:r>
            <a:r>
              <a:rPr lang="en-GB" altLang="en-US" sz="2400" i="1" dirty="0">
                <a:solidFill>
                  <a:srgbClr val="C00000"/>
                </a:solidFill>
              </a:rPr>
              <a:t>FTP</a:t>
            </a:r>
            <a:r>
              <a:rPr lang="en-GB" altLang="en-US" sz="2400" dirty="0"/>
              <a:t> protocol for copying and moving files between remote sites</a:t>
            </a:r>
          </a:p>
          <a:p>
            <a:pPr marL="1828800" lvl="4" indent="0" eaLnBrk="1" hangingPunct="1">
              <a:lnSpc>
                <a:spcPct val="90000"/>
              </a:lnSpc>
              <a:buFontTx/>
              <a:buNone/>
            </a:pPr>
            <a:r>
              <a:rPr lang="en-GB" altLang="en-US" sz="1200" dirty="0"/>
              <a:t> 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>
                <a:solidFill>
                  <a:srgbClr val="C00000"/>
                </a:solidFill>
              </a:rPr>
              <a:t>Network data gathering</a:t>
            </a:r>
            <a:r>
              <a:rPr lang="en-GB" altLang="en-US" sz="2400" dirty="0"/>
              <a:t> and monitoring use the </a:t>
            </a:r>
            <a:r>
              <a:rPr lang="en-GB" altLang="en-US" sz="2400" i="1" dirty="0">
                <a:solidFill>
                  <a:srgbClr val="C00000"/>
                </a:solidFill>
              </a:rPr>
              <a:t>SNMP</a:t>
            </a:r>
            <a:r>
              <a:rPr lang="en-GB" altLang="en-US" sz="2400" dirty="0"/>
              <a:t> protocol</a:t>
            </a:r>
          </a:p>
          <a:p>
            <a:pPr marL="1828800" lvl="4" indent="0" eaLnBrk="1" hangingPunct="1">
              <a:lnSpc>
                <a:spcPct val="90000"/>
              </a:lnSpc>
              <a:buFontTx/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Etc.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</p:txBody>
      </p:sp>
      <p:sp>
        <p:nvSpPr>
          <p:cNvPr id="8090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2440" y="6381328"/>
            <a:ext cx="480592" cy="39174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EDE0627-E214-47D6-BE06-499B8113C699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GB" altLang="en-US" sz="1400">
              <a:latin typeface="Arial" charset="0"/>
              <a:cs typeface="Arial" charset="0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5297488"/>
            <a:ext cx="1543050" cy="156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5297488"/>
            <a:ext cx="1543050" cy="156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5297488"/>
            <a:ext cx="1543050" cy="156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32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2229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b="1" dirty="0">
                <a:solidFill>
                  <a:srgbClr val="3333FF"/>
                </a:solidFill>
              </a:rPr>
              <a:t>Home Devices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229600" cy="288066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dirty="0"/>
              <a:t>Often in order to </a:t>
            </a:r>
            <a:r>
              <a:rPr lang="en-GB" altLang="en-US" b="1" dirty="0">
                <a:solidFill>
                  <a:srgbClr val="A50021"/>
                </a:solidFill>
              </a:rPr>
              <a:t>keep cost down</a:t>
            </a:r>
            <a:r>
              <a:rPr lang="en-GB" altLang="en-US" dirty="0"/>
              <a:t>, home devices </a:t>
            </a:r>
            <a:r>
              <a:rPr lang="en-GB" altLang="en-US" b="1" dirty="0"/>
              <a:t>combine </a:t>
            </a:r>
            <a:r>
              <a:rPr lang="en-GB" altLang="en-US" dirty="0"/>
              <a:t>the functionality of</a:t>
            </a:r>
            <a:r>
              <a:rPr lang="en-GB" altLang="en-US" b="1" dirty="0"/>
              <a:t> multiple devices</a:t>
            </a:r>
          </a:p>
          <a:p>
            <a:pPr marL="1828800" lvl="4" indent="0" eaLnBrk="1" hangingPunct="1">
              <a:lnSpc>
                <a:spcPct val="90000"/>
              </a:lnSpc>
              <a:buFontTx/>
              <a:buNone/>
            </a:pPr>
            <a:endParaRPr lang="en-GB" altLang="en-US" b="1" dirty="0"/>
          </a:p>
          <a:p>
            <a:pPr eaLnBrk="1" hangingPunct="1">
              <a:lnSpc>
                <a:spcPct val="90000"/>
              </a:lnSpc>
            </a:pPr>
            <a:r>
              <a:rPr lang="en-GB" altLang="en-US" dirty="0"/>
              <a:t>For instance a wireless ADSL router consists of: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A wireless access point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An Ethernet switch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A router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A DSL modem</a:t>
            </a:r>
          </a:p>
        </p:txBody>
      </p:sp>
      <p:sp>
        <p:nvSpPr>
          <p:cNvPr id="8192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A2A6313-AB6E-4396-8B4B-80340D398963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GB" altLang="en-US" sz="1400">
              <a:latin typeface="Arial" charset="0"/>
              <a:cs typeface="Arial" charset="0"/>
            </a:endParaRP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6206331" y="5795318"/>
            <a:ext cx="1809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latin typeface="Arial" charset="0"/>
                <a:cs typeface="Arial" charset="0"/>
              </a:rPr>
              <a:t>Wireless Router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2" y="3434706"/>
            <a:ext cx="2808288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730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8636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C00000"/>
                </a:solidFill>
              </a:rPr>
              <a:t>Device Deployment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052513"/>
            <a:ext cx="8229600" cy="518477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Typically </a:t>
            </a:r>
            <a:r>
              <a:rPr lang="en-GB" altLang="en-US" sz="2400" b="1" dirty="0">
                <a:solidFill>
                  <a:srgbClr val="003300"/>
                </a:solidFill>
              </a:rPr>
              <a:t>combo-devices</a:t>
            </a:r>
            <a:r>
              <a:rPr lang="en-GB" altLang="en-US" sz="2400" dirty="0"/>
              <a:t> such as the one in the previous slide used at </a:t>
            </a:r>
            <a:r>
              <a:rPr lang="en-GB" altLang="en-US" sz="2400" b="1" dirty="0"/>
              <a:t>homes</a:t>
            </a:r>
          </a:p>
          <a:p>
            <a:pPr marL="1828800" lvl="4" indent="0" eaLnBrk="1" hangingPunct="1">
              <a:lnSpc>
                <a:spcPct val="90000"/>
              </a:lnSpc>
              <a:buFontTx/>
              <a:buNone/>
            </a:pPr>
            <a:endParaRPr lang="en-GB" altLang="en-US" sz="1200" b="1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b="1" dirty="0">
                <a:solidFill>
                  <a:srgbClr val="003300"/>
                </a:solidFill>
              </a:rPr>
              <a:t>Switches</a:t>
            </a:r>
            <a:r>
              <a:rPr lang="en-GB" altLang="en-US" sz="2400" dirty="0"/>
              <a:t> is by far the most widespread </a:t>
            </a:r>
            <a:r>
              <a:rPr lang="en-GB" altLang="en-US" sz="2400" b="1" dirty="0"/>
              <a:t>LAN</a:t>
            </a:r>
            <a:r>
              <a:rPr lang="en-GB" altLang="en-US" sz="2400" dirty="0"/>
              <a:t> device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dirty="0"/>
              <a:t>Fairly cheap, offering good performance and lots of ports</a:t>
            </a:r>
          </a:p>
          <a:p>
            <a:pPr marL="1828800" lvl="4" indent="0" eaLnBrk="1" hangingPunct="1">
              <a:lnSpc>
                <a:spcPct val="90000"/>
              </a:lnSpc>
              <a:buFontTx/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b="1" dirty="0">
                <a:solidFill>
                  <a:srgbClr val="003300"/>
                </a:solidFill>
              </a:rPr>
              <a:t>Routers</a:t>
            </a:r>
            <a:r>
              <a:rPr lang="en-GB" altLang="en-US" sz="2400" dirty="0"/>
              <a:t> can be used both for LANs and WANs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b="1" dirty="0"/>
              <a:t>Small LANs</a:t>
            </a:r>
            <a:r>
              <a:rPr lang="en-GB" altLang="en-US" sz="2000" dirty="0"/>
              <a:t> a single one on the border connected to the outside world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b="1" dirty="0"/>
              <a:t>Large LANs</a:t>
            </a:r>
            <a:r>
              <a:rPr lang="en-GB" altLang="en-US" sz="2000" dirty="0"/>
              <a:t> might employ many as they can be used to improve performance and security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 b="1" dirty="0"/>
              <a:t>WANs</a:t>
            </a:r>
            <a:r>
              <a:rPr lang="en-GB" altLang="en-US" sz="2000" dirty="0"/>
              <a:t> use routers for making packet forwarding decisions and connecting different technologies and media together</a:t>
            </a:r>
          </a:p>
          <a:p>
            <a:pPr marL="1828800" lvl="4" indent="0" eaLnBrk="1" hangingPunct="1">
              <a:lnSpc>
                <a:spcPct val="90000"/>
              </a:lnSpc>
              <a:buFontTx/>
              <a:buNone/>
            </a:pPr>
            <a:endParaRPr lang="en-GB" altLang="en-US" sz="12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b="1" dirty="0">
                <a:solidFill>
                  <a:srgbClr val="003300"/>
                </a:solidFill>
              </a:rPr>
              <a:t>Servers</a:t>
            </a:r>
            <a:r>
              <a:rPr lang="en-GB" altLang="en-US" sz="2400" dirty="0"/>
              <a:t> often found in LANs but even more often reside outside and are accessible through the WAN infrastructure</a:t>
            </a:r>
          </a:p>
        </p:txBody>
      </p:sp>
      <p:sp>
        <p:nvSpPr>
          <p:cNvPr id="8294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92FE5F3-FDAF-4D56-A78B-C387C132E200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GB" altLang="en-US" sz="140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30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82674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3333FF"/>
                </a:solidFill>
              </a:rPr>
              <a:t>Sending a Message</a:t>
            </a:r>
          </a:p>
        </p:txBody>
      </p:sp>
      <p:sp>
        <p:nvSpPr>
          <p:cNvPr id="8398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69313" y="6407944"/>
            <a:ext cx="543719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A7EDF9D-574A-4DBD-844D-7B3121890317}" type="slidenum">
              <a:rPr lang="en-GB" altLang="en-US" sz="1400" smtClean="0">
                <a:latin typeface="Arial" charset="0"/>
                <a:cs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GB" altLang="en-US" sz="1400">
              <a:latin typeface="Arial" charset="0"/>
              <a:cs typeface="Arial" charset="0"/>
            </a:endParaRPr>
          </a:p>
        </p:txBody>
      </p:sp>
      <p:sp>
        <p:nvSpPr>
          <p:cNvPr id="83971" name="Oval 3"/>
          <p:cNvSpPr>
            <a:spLocks noChangeArrowheads="1"/>
          </p:cNvSpPr>
          <p:nvPr/>
        </p:nvSpPr>
        <p:spPr bwMode="auto">
          <a:xfrm>
            <a:off x="2716213" y="293370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Router 1</a:t>
            </a:r>
          </a:p>
        </p:txBody>
      </p:sp>
      <p:graphicFrame>
        <p:nvGraphicFramePr>
          <p:cNvPr id="83972" name="Object 4"/>
          <p:cNvGraphicFramePr>
            <a:graphicFrameLocks noChangeAspect="1"/>
          </p:cNvGraphicFramePr>
          <p:nvPr/>
        </p:nvGraphicFramePr>
        <p:xfrm>
          <a:off x="1344613" y="5257800"/>
          <a:ext cx="1150937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Image" r:id="rId3" imgW="2298413" imgH="2628571" progId="Photoshop.Image.7">
                  <p:embed/>
                </p:oleObj>
              </mc:Choice>
              <mc:Fallback>
                <p:oleObj name="Image" r:id="rId3" imgW="2298413" imgH="262857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5257800"/>
                        <a:ext cx="1150937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3" name="Line 5"/>
          <p:cNvSpPr>
            <a:spLocks noChangeShapeType="1"/>
          </p:cNvSpPr>
          <p:nvPr/>
        </p:nvSpPr>
        <p:spPr bwMode="auto">
          <a:xfrm flipV="1">
            <a:off x="2182813" y="3886200"/>
            <a:ext cx="762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963613" y="4419600"/>
            <a:ext cx="1981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cs typeface="Arial" charset="0"/>
              </a:rPr>
              <a:t>From: 132.99.22.6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cs typeface="Arial" charset="0"/>
              </a:rPr>
              <a:t>To: 170.22.12.3</a:t>
            </a:r>
          </a:p>
        </p:txBody>
      </p:sp>
      <p:sp>
        <p:nvSpPr>
          <p:cNvPr id="83975" name="Oval 7"/>
          <p:cNvSpPr>
            <a:spLocks noChangeArrowheads="1"/>
          </p:cNvSpPr>
          <p:nvPr/>
        </p:nvSpPr>
        <p:spPr bwMode="auto">
          <a:xfrm>
            <a:off x="5726113" y="293370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Router 2</a:t>
            </a:r>
          </a:p>
        </p:txBody>
      </p:sp>
      <p:sp>
        <p:nvSpPr>
          <p:cNvPr id="83976" name="Line 8"/>
          <p:cNvSpPr>
            <a:spLocks noChangeShapeType="1"/>
          </p:cNvSpPr>
          <p:nvPr/>
        </p:nvSpPr>
        <p:spPr bwMode="auto">
          <a:xfrm>
            <a:off x="3783013" y="34290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3977" name="Oval 9"/>
          <p:cNvSpPr>
            <a:spLocks noChangeArrowheads="1"/>
          </p:cNvSpPr>
          <p:nvPr/>
        </p:nvSpPr>
        <p:spPr bwMode="auto">
          <a:xfrm>
            <a:off x="7974013" y="2933700"/>
            <a:ext cx="990600" cy="990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Router 3</a:t>
            </a:r>
          </a:p>
        </p:txBody>
      </p:sp>
      <p:sp>
        <p:nvSpPr>
          <p:cNvPr id="83978" name="AutoShape 10"/>
          <p:cNvSpPr>
            <a:spLocks noChangeArrowheads="1"/>
          </p:cNvSpPr>
          <p:nvPr/>
        </p:nvSpPr>
        <p:spPr bwMode="auto">
          <a:xfrm>
            <a:off x="3173413" y="5257800"/>
            <a:ext cx="1219200" cy="609600"/>
          </a:xfrm>
          <a:prstGeom prst="wedgeRectCallout">
            <a:avLst>
              <a:gd name="adj1" fmla="val -107162"/>
              <a:gd name="adj2" fmla="val 6927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charset="0"/>
              </a:rPr>
              <a:t>Sending to 170.22.12.3</a:t>
            </a:r>
          </a:p>
        </p:txBody>
      </p:sp>
      <p:sp>
        <p:nvSpPr>
          <p:cNvPr id="83979" name="AutoShape 11"/>
          <p:cNvSpPr>
            <a:spLocks noChangeArrowheads="1"/>
          </p:cNvSpPr>
          <p:nvPr/>
        </p:nvSpPr>
        <p:spPr bwMode="auto">
          <a:xfrm>
            <a:off x="1114425" y="1989138"/>
            <a:ext cx="1981200" cy="914400"/>
          </a:xfrm>
          <a:prstGeom prst="wedgeRectCallout">
            <a:avLst>
              <a:gd name="adj1" fmla="val 34778"/>
              <a:gd name="adj2" fmla="val 7951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charset="0"/>
              </a:rPr>
              <a:t>170.22.0.0 unknown, send out through default gateway</a:t>
            </a:r>
          </a:p>
        </p:txBody>
      </p:sp>
      <p:sp>
        <p:nvSpPr>
          <p:cNvPr id="83980" name="AutoShape 12"/>
          <p:cNvSpPr>
            <a:spLocks noChangeArrowheads="1"/>
          </p:cNvSpPr>
          <p:nvPr/>
        </p:nvSpPr>
        <p:spPr bwMode="auto">
          <a:xfrm>
            <a:off x="4392613" y="1981200"/>
            <a:ext cx="1371600" cy="914400"/>
          </a:xfrm>
          <a:prstGeom prst="wedgeRectCallout">
            <a:avLst>
              <a:gd name="adj1" fmla="val 42940"/>
              <a:gd name="adj2" fmla="val 743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charset="0"/>
              </a:rPr>
              <a:t>Can reach 170.22.0.0 via port 3</a:t>
            </a:r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>
            <a:off x="6754813" y="34290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3982" name="AutoShape 14"/>
          <p:cNvSpPr>
            <a:spLocks noChangeArrowheads="1"/>
          </p:cNvSpPr>
          <p:nvPr/>
        </p:nvSpPr>
        <p:spPr bwMode="auto">
          <a:xfrm>
            <a:off x="6602413" y="1981200"/>
            <a:ext cx="1676400" cy="914400"/>
          </a:xfrm>
          <a:prstGeom prst="wedgeRectCallout">
            <a:avLst>
              <a:gd name="adj1" fmla="val 35134"/>
              <a:gd name="adj2" fmla="val 743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charset="0"/>
              </a:rPr>
              <a:t>170.22.0.0 is directly connected to me</a:t>
            </a:r>
          </a:p>
        </p:txBody>
      </p:sp>
      <p:graphicFrame>
        <p:nvGraphicFramePr>
          <p:cNvPr id="83983" name="Object 15"/>
          <p:cNvGraphicFramePr>
            <a:graphicFrameLocks noChangeAspect="1"/>
          </p:cNvGraphicFramePr>
          <p:nvPr/>
        </p:nvGraphicFramePr>
        <p:xfrm>
          <a:off x="7364413" y="5237163"/>
          <a:ext cx="1150937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Image" r:id="rId5" imgW="2298413" imgH="2628571" progId="Photoshop.Image.7">
                  <p:embed/>
                </p:oleObj>
              </mc:Choice>
              <mc:Fallback>
                <p:oleObj name="Image" r:id="rId5" imgW="2298413" imgH="2628571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4413" y="5237163"/>
                        <a:ext cx="1150937" cy="1316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4" name="Line 16"/>
          <p:cNvSpPr>
            <a:spLocks noChangeShapeType="1"/>
          </p:cNvSpPr>
          <p:nvPr/>
        </p:nvSpPr>
        <p:spPr bwMode="auto">
          <a:xfrm flipH="1">
            <a:off x="7897813" y="3962400"/>
            <a:ext cx="381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3985" name="AutoShape 17"/>
          <p:cNvSpPr>
            <a:spLocks noChangeArrowheads="1"/>
          </p:cNvSpPr>
          <p:nvPr/>
        </p:nvSpPr>
        <p:spPr bwMode="auto">
          <a:xfrm>
            <a:off x="6221413" y="4343400"/>
            <a:ext cx="1219200" cy="609600"/>
          </a:xfrm>
          <a:prstGeom prst="wedgeRectCallout">
            <a:avLst>
              <a:gd name="adj1" fmla="val 42708"/>
              <a:gd name="adj2" fmla="val 13541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600">
                <a:cs typeface="Arial" charset="0"/>
              </a:rPr>
              <a:t>Got message</a:t>
            </a:r>
          </a:p>
        </p:txBody>
      </p:sp>
      <p:pic>
        <p:nvPicPr>
          <p:cNvPr id="83986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3057525"/>
            <a:ext cx="1143000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87" name="Text Box 19"/>
          <p:cNvSpPr txBox="1">
            <a:spLocks noChangeArrowheads="1"/>
          </p:cNvSpPr>
          <p:nvPr/>
        </p:nvSpPr>
        <p:spPr bwMode="auto">
          <a:xfrm>
            <a:off x="4183063" y="3733800"/>
            <a:ext cx="895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cs typeface="Arial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51151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6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C00000"/>
                </a:solidFill>
              </a:rPr>
              <a:t>IPv4 Address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700213"/>
            <a:ext cx="788511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9382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solidFill>
                  <a:srgbClr val="3333FF"/>
                </a:solidFill>
              </a:rPr>
              <a:t>Further Reading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276873"/>
            <a:ext cx="8229600" cy="2376264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Computer Networking: A Top-Down Approach (6</a:t>
            </a:r>
            <a:r>
              <a:rPr lang="en-GB" sz="2400" baseline="30000" dirty="0">
                <a:solidFill>
                  <a:srgbClr val="C00000"/>
                </a:solidFill>
              </a:rPr>
              <a:t>th</a:t>
            </a:r>
            <a:r>
              <a:rPr lang="en-GB" sz="2400" dirty="0">
                <a:solidFill>
                  <a:srgbClr val="C00000"/>
                </a:solidFill>
              </a:rPr>
              <a:t> Edition), James F. Kurose and Keith W. Ross </a:t>
            </a:r>
            <a:r>
              <a:rPr lang="en-GB" sz="2400" dirty="0">
                <a:solidFill>
                  <a:srgbClr val="0070C0"/>
                </a:solidFill>
              </a:rPr>
              <a:t>[Chapter: 4]</a:t>
            </a:r>
          </a:p>
          <a:p>
            <a:pPr marL="2057400" lvl="8" indent="0">
              <a:buNone/>
            </a:pP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871545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246742" y="293010"/>
            <a:ext cx="8815473" cy="896038"/>
          </a:xfrm>
        </p:spPr>
        <p:txBody>
          <a:bodyPr/>
          <a:lstStyle/>
          <a:p>
            <a:pPr eaLnBrk="1" hangingPunct="1"/>
            <a:r>
              <a:rPr lang="en-US" sz="1800" b="1" dirty="0">
                <a:solidFill>
                  <a:srgbClr val="C00000"/>
                </a:solidFill>
                <a:latin typeface="Arial" charset="0"/>
              </a:rPr>
              <a:t>IPv4 Subnet Mask</a:t>
            </a:r>
            <a:r>
              <a:rPr lang="en-US" sz="1800" dirty="0">
                <a:solidFill>
                  <a:srgbClr val="C00000"/>
                </a:solidFill>
                <a:latin typeface="Arial" charset="0"/>
              </a:rPr>
              <a:t/>
            </a:r>
            <a:br>
              <a:rPr lang="en-US" sz="1800" dirty="0">
                <a:solidFill>
                  <a:srgbClr val="C00000"/>
                </a:solidFill>
                <a:latin typeface="Arial" charset="0"/>
              </a:rPr>
            </a:br>
            <a:r>
              <a:rPr lang="en-US" sz="2400" b="1" dirty="0">
                <a:latin typeface="Arial" charset="0"/>
              </a:rPr>
              <a:t>Network Portion and Host Portion of an IPv4 Address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571357" y="4588717"/>
            <a:ext cx="81662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Wingdings" pitchFamily="2" charset="2"/>
              <a:buChar char="§"/>
            </a:pPr>
            <a:r>
              <a:rPr lang="en-US" dirty="0"/>
              <a:t>To define the network and host portions of an address, devices use a separate 32-bit pattern called a subnet mask</a:t>
            </a:r>
          </a:p>
          <a:p>
            <a:pPr lvl="8"/>
            <a:endParaRPr lang="en-US" dirty="0"/>
          </a:p>
          <a:p>
            <a:pPr marL="342900" indent="-342900" algn="l">
              <a:buFont typeface="Wingdings" pitchFamily="2" charset="2"/>
              <a:buChar char="§"/>
            </a:pPr>
            <a:r>
              <a:rPr lang="en-US" dirty="0"/>
              <a:t>The subnet mask does not actually contain the network or host portion of an IPv4 address, it just says where to look for these portions in a given IPv4 address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79529"/>
            <a:ext cx="5485039" cy="322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398016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888755"/>
          </a:xfrm>
        </p:spPr>
        <p:txBody>
          <a:bodyPr/>
          <a:lstStyle/>
          <a:p>
            <a:pPr eaLnBrk="1" hangingPunct="1"/>
            <a:r>
              <a:rPr lang="en-US" sz="1800" b="1" dirty="0">
                <a:solidFill>
                  <a:srgbClr val="C00000"/>
                </a:solidFill>
                <a:latin typeface="Arial" charset="0"/>
              </a:rPr>
              <a:t>IPv4 Subnet Mask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b="1" dirty="0">
                <a:latin typeface="Arial" charset="0"/>
              </a:rPr>
              <a:t>Bitwise AND Operation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54" y="1412776"/>
            <a:ext cx="7818333" cy="4131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3224" y="5703479"/>
            <a:ext cx="796019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1 AND 1 =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 1 AND 0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   0 AND 1 =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   0 AND 0 = 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84352678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0959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altLang="en-US" sz="4000" b="1" dirty="0">
                <a:solidFill>
                  <a:srgbClr val="C00000"/>
                </a:solidFill>
              </a:rPr>
              <a:t>IPv4 Addresses Classes</a:t>
            </a:r>
            <a:endParaRPr lang="es-ES" altLang="en-US" sz="4000" b="1" dirty="0">
              <a:solidFill>
                <a:srgbClr val="C00000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5486400" y="1447800"/>
            <a:ext cx="32004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800" dirty="0">
                <a:solidFill>
                  <a:srgbClr val="00B050"/>
                </a:solidFill>
                <a:latin typeface="Arial" charset="0"/>
              </a:rPr>
              <a:t>IP addresses are 32 bits expressions (in binary) divided into four octets</a:t>
            </a:r>
          </a:p>
          <a:p>
            <a:pPr marL="2057400" lvl="8" indent="0">
              <a:buNone/>
            </a:pPr>
            <a:endParaRPr lang="en-GB" altLang="en-US" dirty="0">
              <a:solidFill>
                <a:srgbClr val="00B050"/>
              </a:solidFill>
              <a:latin typeface="Arial" charset="0"/>
            </a:endParaRPr>
          </a:p>
          <a:p>
            <a:pPr eaLnBrk="1" hangingPunct="1"/>
            <a:r>
              <a:rPr lang="es-ES" altLang="en-US" sz="2800" dirty="0" err="1">
                <a:solidFill>
                  <a:srgbClr val="00B050"/>
                </a:solidFill>
                <a:latin typeface="Arial" charset="0"/>
              </a:rPr>
              <a:t>The</a:t>
            </a:r>
            <a:r>
              <a:rPr lang="es-ES" altLang="en-US" sz="2800" dirty="0">
                <a:solidFill>
                  <a:srgbClr val="00B050"/>
                </a:solidFill>
                <a:latin typeface="Arial" charset="0"/>
              </a:rPr>
              <a:t> </a:t>
            </a:r>
            <a:r>
              <a:rPr lang="es-ES" altLang="en-US" sz="2800" dirty="0" err="1">
                <a:solidFill>
                  <a:srgbClr val="00B050"/>
                </a:solidFill>
                <a:latin typeface="Arial" charset="0"/>
              </a:rPr>
              <a:t>values</a:t>
            </a:r>
            <a:r>
              <a:rPr lang="es-ES" altLang="en-US" sz="2800" dirty="0">
                <a:solidFill>
                  <a:srgbClr val="00B050"/>
                </a:solidFill>
                <a:latin typeface="Arial" charset="0"/>
              </a:rPr>
              <a:t> of </a:t>
            </a:r>
            <a:r>
              <a:rPr lang="es-ES" altLang="en-US" sz="2800" dirty="0" err="1">
                <a:solidFill>
                  <a:srgbClr val="00B050"/>
                </a:solidFill>
                <a:latin typeface="Arial" charset="0"/>
              </a:rPr>
              <a:t>the</a:t>
            </a:r>
            <a:r>
              <a:rPr lang="es-ES" altLang="en-US" sz="2800" dirty="0">
                <a:solidFill>
                  <a:srgbClr val="00B050"/>
                </a:solidFill>
                <a:latin typeface="Arial" charset="0"/>
              </a:rPr>
              <a:t> </a:t>
            </a:r>
            <a:r>
              <a:rPr lang="es-ES" altLang="en-US" sz="2800" dirty="0" err="1">
                <a:solidFill>
                  <a:srgbClr val="00B050"/>
                </a:solidFill>
                <a:latin typeface="Arial" charset="0"/>
              </a:rPr>
              <a:t>leftmost</a:t>
            </a:r>
            <a:r>
              <a:rPr lang="es-ES" altLang="en-US" sz="2800" dirty="0">
                <a:solidFill>
                  <a:srgbClr val="00B050"/>
                </a:solidFill>
                <a:latin typeface="Arial" charset="0"/>
              </a:rPr>
              <a:t> </a:t>
            </a:r>
            <a:r>
              <a:rPr lang="es-ES" altLang="en-US" sz="2800" dirty="0" err="1">
                <a:solidFill>
                  <a:srgbClr val="00B050"/>
                </a:solidFill>
                <a:latin typeface="Arial" charset="0"/>
              </a:rPr>
              <a:t>four</a:t>
            </a:r>
            <a:r>
              <a:rPr lang="es-ES" altLang="en-US" sz="2800" dirty="0">
                <a:solidFill>
                  <a:srgbClr val="00B050"/>
                </a:solidFill>
                <a:latin typeface="Arial" charset="0"/>
              </a:rPr>
              <a:t> bits of </a:t>
            </a:r>
            <a:r>
              <a:rPr lang="es-ES" altLang="en-US" sz="2800" dirty="0" err="1">
                <a:solidFill>
                  <a:srgbClr val="00B050"/>
                </a:solidFill>
                <a:latin typeface="Arial" charset="0"/>
              </a:rPr>
              <a:t>an</a:t>
            </a:r>
            <a:r>
              <a:rPr lang="es-ES" altLang="en-US" sz="2800" dirty="0">
                <a:solidFill>
                  <a:srgbClr val="00B050"/>
                </a:solidFill>
                <a:latin typeface="Arial" charset="0"/>
              </a:rPr>
              <a:t> IPv4 </a:t>
            </a:r>
            <a:r>
              <a:rPr lang="es-ES" altLang="en-US" sz="2800" dirty="0" err="1">
                <a:solidFill>
                  <a:srgbClr val="00B050"/>
                </a:solidFill>
                <a:latin typeface="Arial" charset="0"/>
              </a:rPr>
              <a:t>address</a:t>
            </a:r>
            <a:r>
              <a:rPr lang="es-ES" altLang="en-US" sz="2800" dirty="0">
                <a:solidFill>
                  <a:srgbClr val="00B050"/>
                </a:solidFill>
                <a:latin typeface="Arial" charset="0"/>
              </a:rPr>
              <a:t> determine </a:t>
            </a:r>
            <a:r>
              <a:rPr lang="es-ES" altLang="en-US" sz="2800" dirty="0" err="1">
                <a:solidFill>
                  <a:srgbClr val="00B050"/>
                </a:solidFill>
                <a:latin typeface="Arial" charset="0"/>
              </a:rPr>
              <a:t>its</a:t>
            </a:r>
            <a:r>
              <a:rPr lang="es-ES" altLang="en-US" sz="2800" dirty="0">
                <a:solidFill>
                  <a:srgbClr val="00B050"/>
                </a:solidFill>
                <a:latin typeface="Arial" charset="0"/>
              </a:rPr>
              <a:t> </a:t>
            </a:r>
            <a:r>
              <a:rPr lang="es-ES" altLang="en-US" sz="2800" dirty="0" err="1">
                <a:solidFill>
                  <a:srgbClr val="00B050"/>
                </a:solidFill>
                <a:latin typeface="Arial" charset="0"/>
              </a:rPr>
              <a:t>class</a:t>
            </a:r>
            <a:endParaRPr lang="es-ES" altLang="en-US" sz="2800" dirty="0">
              <a:solidFill>
                <a:srgbClr val="00B050"/>
              </a:solidFill>
              <a:latin typeface="Arial" charset="0"/>
            </a:endParaRPr>
          </a:p>
        </p:txBody>
      </p:sp>
      <p:grpSp>
        <p:nvGrpSpPr>
          <p:cNvPr id="45060" name="Group 10"/>
          <p:cNvGrpSpPr>
            <a:grpSpLocks/>
          </p:cNvGrpSpPr>
          <p:nvPr/>
        </p:nvGrpSpPr>
        <p:grpSpPr bwMode="auto">
          <a:xfrm>
            <a:off x="457200" y="1524000"/>
            <a:ext cx="4572000" cy="2819400"/>
            <a:chOff x="432" y="1296"/>
            <a:chExt cx="2880" cy="1776"/>
          </a:xfrm>
        </p:grpSpPr>
        <p:grpSp>
          <p:nvGrpSpPr>
            <p:cNvPr id="45066" name="Group 6"/>
            <p:cNvGrpSpPr>
              <a:grpSpLocks/>
            </p:cNvGrpSpPr>
            <p:nvPr/>
          </p:nvGrpSpPr>
          <p:grpSpPr bwMode="auto">
            <a:xfrm>
              <a:off x="432" y="1632"/>
              <a:ext cx="1200" cy="960"/>
              <a:chOff x="432" y="1008"/>
              <a:chExt cx="1200" cy="960"/>
            </a:xfrm>
          </p:grpSpPr>
          <p:sp>
            <p:nvSpPr>
              <p:cNvPr id="45070" name="AutoShape 4"/>
              <p:cNvSpPr>
                <a:spLocks noChangeArrowheads="1"/>
              </p:cNvSpPr>
              <p:nvPr/>
            </p:nvSpPr>
            <p:spPr bwMode="auto">
              <a:xfrm>
                <a:off x="432" y="1008"/>
                <a:ext cx="1200" cy="960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  <p:sp>
            <p:nvSpPr>
              <p:cNvPr id="45071" name="Text Box 5"/>
              <p:cNvSpPr txBox="1">
                <a:spLocks noChangeArrowheads="1"/>
              </p:cNvSpPr>
              <p:nvPr/>
            </p:nvSpPr>
            <p:spPr bwMode="auto">
              <a:xfrm>
                <a:off x="576" y="1104"/>
                <a:ext cx="960" cy="74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s-ES" altLang="en-US" sz="2400" b="1">
                    <a:latin typeface="Arial" charset="0"/>
                  </a:rPr>
                  <a:t>IPv4 address space</a:t>
                </a:r>
              </a:p>
            </p:txBody>
          </p:sp>
        </p:grpSp>
        <p:grpSp>
          <p:nvGrpSpPr>
            <p:cNvPr id="45067" name="Group 9"/>
            <p:cNvGrpSpPr>
              <a:grpSpLocks/>
            </p:cNvGrpSpPr>
            <p:nvPr/>
          </p:nvGrpSpPr>
          <p:grpSpPr bwMode="auto">
            <a:xfrm>
              <a:off x="1680" y="1296"/>
              <a:ext cx="1632" cy="1776"/>
              <a:chOff x="1776" y="1344"/>
              <a:chExt cx="1392" cy="1776"/>
            </a:xfrm>
          </p:grpSpPr>
          <p:sp>
            <p:nvSpPr>
              <p:cNvPr id="45068" name="AutoShape 7"/>
              <p:cNvSpPr>
                <a:spLocks noChangeArrowheads="1"/>
              </p:cNvSpPr>
              <p:nvPr/>
            </p:nvSpPr>
            <p:spPr bwMode="auto">
              <a:xfrm>
                <a:off x="1776" y="1344"/>
                <a:ext cx="1392" cy="1776"/>
              </a:xfrm>
              <a:prstGeom prst="leftArrowCallout">
                <a:avLst>
                  <a:gd name="adj1" fmla="val 31897"/>
                  <a:gd name="adj2" fmla="val 31897"/>
                  <a:gd name="adj3" fmla="val 16667"/>
                  <a:gd name="adj4" fmla="val 66667"/>
                </a:avLst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2400"/>
              </a:p>
            </p:txBody>
          </p:sp>
          <p:sp>
            <p:nvSpPr>
              <p:cNvPr id="45069" name="Text Box 8"/>
              <p:cNvSpPr txBox="1">
                <a:spLocks noChangeArrowheads="1"/>
              </p:cNvSpPr>
              <p:nvPr/>
            </p:nvSpPr>
            <p:spPr bwMode="auto">
              <a:xfrm>
                <a:off x="2400" y="1392"/>
                <a:ext cx="720" cy="1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charset="0"/>
                  </a:rPr>
                  <a:t>Class A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charset="0"/>
                  </a:rPr>
                  <a:t>Class B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charset="0"/>
                  </a:rPr>
                  <a:t>Class C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charset="0"/>
                  </a:rPr>
                  <a:t>Class D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2400">
                    <a:latin typeface="Arial" charset="0"/>
                  </a:rPr>
                  <a:t>Class E</a:t>
                </a:r>
                <a:endParaRPr lang="es-ES" altLang="en-US" sz="2400">
                  <a:latin typeface="Arial" charset="0"/>
                </a:endParaRPr>
              </a:p>
            </p:txBody>
          </p:sp>
        </p:grpSp>
      </p:grpSp>
      <p:grpSp>
        <p:nvGrpSpPr>
          <p:cNvPr id="45061" name="Group 15"/>
          <p:cNvGrpSpPr>
            <a:grpSpLocks/>
          </p:cNvGrpSpPr>
          <p:nvPr/>
        </p:nvGrpSpPr>
        <p:grpSpPr bwMode="auto">
          <a:xfrm>
            <a:off x="0" y="4572000"/>
            <a:ext cx="5410200" cy="1917700"/>
            <a:chOff x="0" y="2880"/>
            <a:chExt cx="3408" cy="1208"/>
          </a:xfrm>
        </p:grpSpPr>
        <p:sp>
          <p:nvSpPr>
            <p:cNvPr id="45062" name="Text Box 11"/>
            <p:cNvSpPr txBox="1">
              <a:spLocks noChangeArrowheads="1"/>
            </p:cNvSpPr>
            <p:nvPr/>
          </p:nvSpPr>
          <p:spPr bwMode="auto">
            <a:xfrm>
              <a:off x="0" y="2880"/>
              <a:ext cx="3408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latin typeface="Arial" charset="0"/>
                </a:rPr>
                <a:t>Class A, B, C           Commercial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latin typeface="Arial" charset="0"/>
                </a:rPr>
                <a:t>Class D                    Multicast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latin typeface="Arial" charset="0"/>
                </a:rPr>
                <a:t>Class E                    Experimental 			and Broadcast</a:t>
              </a:r>
              <a:endParaRPr lang="es-ES" altLang="en-US" sz="2400">
                <a:latin typeface="Arial" charset="0"/>
              </a:endParaRPr>
            </a:p>
          </p:txBody>
        </p:sp>
        <p:sp>
          <p:nvSpPr>
            <p:cNvPr id="45063" name="Line 12"/>
            <p:cNvSpPr>
              <a:spLocks noChangeShapeType="1"/>
            </p:cNvSpPr>
            <p:nvPr/>
          </p:nvSpPr>
          <p:spPr bwMode="auto">
            <a:xfrm>
              <a:off x="1296" y="3024"/>
              <a:ext cx="480" cy="0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64" name="Line 13"/>
            <p:cNvSpPr>
              <a:spLocks noChangeShapeType="1"/>
            </p:cNvSpPr>
            <p:nvPr/>
          </p:nvSpPr>
          <p:spPr bwMode="auto">
            <a:xfrm>
              <a:off x="816" y="3360"/>
              <a:ext cx="912" cy="0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065" name="Line 14"/>
            <p:cNvSpPr>
              <a:spLocks noChangeShapeType="1"/>
            </p:cNvSpPr>
            <p:nvPr/>
          </p:nvSpPr>
          <p:spPr bwMode="auto">
            <a:xfrm>
              <a:off x="816" y="3696"/>
              <a:ext cx="912" cy="0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2874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81279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b="1" dirty="0">
                <a:solidFill>
                  <a:srgbClr val="3333FF"/>
                </a:solidFill>
              </a:rPr>
              <a:t>IPv4 Address Classes and the first octet rule</a:t>
            </a:r>
          </a:p>
        </p:txBody>
      </p:sp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1676400" y="1752600"/>
            <a:ext cx="72898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1600" b="0">
                <a:solidFill>
                  <a:schemeClr val="tx1"/>
                </a:solidFill>
                <a:latin typeface="Arial" charset="0"/>
              </a:rPr>
              <a:t> 0                         8                          16                         24                     31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946275" y="2105025"/>
            <a:ext cx="366713" cy="673100"/>
          </a:xfrm>
          <a:prstGeom prst="rect">
            <a:avLst/>
          </a:prstGeom>
          <a:solidFill>
            <a:srgbClr val="FFFF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1600" b="0">
                <a:solidFill>
                  <a:schemeClr val="tx1"/>
                </a:solidFill>
                <a:latin typeface="Arial" charset="0"/>
              </a:rPr>
              <a:t>0</a:t>
            </a:r>
          </a:p>
        </p:txBody>
      </p:sp>
      <p:sp>
        <p:nvSpPr>
          <p:cNvPr id="9223" name="Text Box 5"/>
          <p:cNvSpPr txBox="1">
            <a:spLocks noChangeArrowheads="1"/>
          </p:cNvSpPr>
          <p:nvPr/>
        </p:nvSpPr>
        <p:spPr bwMode="auto">
          <a:xfrm>
            <a:off x="2312988" y="2105025"/>
            <a:ext cx="1227137" cy="673100"/>
          </a:xfrm>
          <a:prstGeom prst="rect">
            <a:avLst/>
          </a:prstGeom>
          <a:solidFill>
            <a:srgbClr val="FFCC00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sz="2400">
                <a:solidFill>
                  <a:schemeClr val="tx1"/>
                </a:solidFill>
                <a:latin typeface="Arial" charset="0"/>
              </a:rPr>
              <a:t>Net id</a:t>
            </a:r>
            <a:endParaRPr lang="en-GB" sz="16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224" name="Text Box 6"/>
          <p:cNvSpPr txBox="1">
            <a:spLocks noChangeArrowheads="1"/>
          </p:cNvSpPr>
          <p:nvPr/>
        </p:nvSpPr>
        <p:spPr bwMode="auto">
          <a:xfrm>
            <a:off x="3540125" y="2105025"/>
            <a:ext cx="4659313" cy="673100"/>
          </a:xfrm>
          <a:prstGeom prst="rect">
            <a:avLst/>
          </a:prstGeom>
          <a:solidFill>
            <a:srgbClr val="FF9900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sz="2400">
                <a:solidFill>
                  <a:schemeClr val="tx1"/>
                </a:solidFill>
                <a:latin typeface="Arial" charset="0"/>
              </a:rPr>
              <a:t>Host id</a:t>
            </a:r>
          </a:p>
        </p:txBody>
      </p:sp>
      <p:sp>
        <p:nvSpPr>
          <p:cNvPr id="9225" name="Text Box 7"/>
          <p:cNvSpPr txBox="1">
            <a:spLocks noChangeArrowheads="1"/>
          </p:cNvSpPr>
          <p:nvPr/>
        </p:nvSpPr>
        <p:spPr bwMode="auto">
          <a:xfrm>
            <a:off x="663575" y="2105025"/>
            <a:ext cx="12827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2400" b="0">
                <a:solidFill>
                  <a:schemeClr val="tx1"/>
                </a:solidFill>
                <a:latin typeface="Arial" charset="0"/>
              </a:rPr>
              <a:t>Class A</a:t>
            </a:r>
            <a:endParaRPr lang="en-GB" sz="16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226" name="Text Box 8"/>
          <p:cNvSpPr txBox="1">
            <a:spLocks noChangeArrowheads="1"/>
          </p:cNvSpPr>
          <p:nvPr/>
        </p:nvSpPr>
        <p:spPr bwMode="auto">
          <a:xfrm>
            <a:off x="1889125" y="3659188"/>
            <a:ext cx="366713" cy="668337"/>
          </a:xfrm>
          <a:prstGeom prst="rect">
            <a:avLst/>
          </a:prstGeom>
          <a:solidFill>
            <a:srgbClr val="FFFF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1600" b="0">
                <a:solidFill>
                  <a:schemeClr val="tx1"/>
                </a:solidFill>
                <a:latin typeface="Arial" charset="0"/>
              </a:rPr>
              <a:t>1</a:t>
            </a:r>
          </a:p>
        </p:txBody>
      </p:sp>
      <p:sp>
        <p:nvSpPr>
          <p:cNvPr id="9227" name="Text Box 9"/>
          <p:cNvSpPr txBox="1">
            <a:spLocks noChangeArrowheads="1"/>
          </p:cNvSpPr>
          <p:nvPr/>
        </p:nvSpPr>
        <p:spPr bwMode="auto">
          <a:xfrm>
            <a:off x="2625725" y="3659188"/>
            <a:ext cx="2328863" cy="668337"/>
          </a:xfrm>
          <a:prstGeom prst="rect">
            <a:avLst/>
          </a:prstGeom>
          <a:solidFill>
            <a:srgbClr val="FFCC00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sz="2400">
                <a:solidFill>
                  <a:schemeClr val="tx1"/>
                </a:solidFill>
                <a:latin typeface="Arial" charset="0"/>
              </a:rPr>
              <a:t>Net id</a:t>
            </a:r>
          </a:p>
        </p:txBody>
      </p:sp>
      <p:sp>
        <p:nvSpPr>
          <p:cNvPr id="9228" name="Text Box 10"/>
          <p:cNvSpPr txBox="1">
            <a:spLocks noChangeArrowheads="1"/>
          </p:cNvSpPr>
          <p:nvPr/>
        </p:nvSpPr>
        <p:spPr bwMode="auto">
          <a:xfrm>
            <a:off x="4954588" y="3659188"/>
            <a:ext cx="3187700" cy="668337"/>
          </a:xfrm>
          <a:prstGeom prst="rect">
            <a:avLst/>
          </a:prstGeom>
          <a:solidFill>
            <a:srgbClr val="FF9900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sz="2400">
                <a:solidFill>
                  <a:schemeClr val="tx1"/>
                </a:solidFill>
                <a:latin typeface="Arial" charset="0"/>
              </a:rPr>
              <a:t>Host id</a:t>
            </a:r>
          </a:p>
        </p:txBody>
      </p:sp>
      <p:sp>
        <p:nvSpPr>
          <p:cNvPr id="9229" name="Text Box 11"/>
          <p:cNvSpPr txBox="1">
            <a:spLocks noChangeArrowheads="1"/>
          </p:cNvSpPr>
          <p:nvPr/>
        </p:nvSpPr>
        <p:spPr bwMode="auto">
          <a:xfrm>
            <a:off x="608013" y="3659188"/>
            <a:ext cx="1281112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2400" b="0">
                <a:solidFill>
                  <a:schemeClr val="tx1"/>
                </a:solidFill>
                <a:latin typeface="Arial" charset="0"/>
              </a:rPr>
              <a:t>Class B</a:t>
            </a:r>
          </a:p>
        </p:txBody>
      </p:sp>
      <p:sp>
        <p:nvSpPr>
          <p:cNvPr id="9230" name="Text Box 12"/>
          <p:cNvSpPr txBox="1">
            <a:spLocks noChangeArrowheads="1"/>
          </p:cNvSpPr>
          <p:nvPr/>
        </p:nvSpPr>
        <p:spPr bwMode="auto">
          <a:xfrm>
            <a:off x="2255838" y="3659188"/>
            <a:ext cx="369887" cy="668337"/>
          </a:xfrm>
          <a:prstGeom prst="rect">
            <a:avLst/>
          </a:prstGeom>
          <a:solidFill>
            <a:srgbClr val="FFFF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1600" b="0">
                <a:solidFill>
                  <a:schemeClr val="tx1"/>
                </a:solidFill>
                <a:latin typeface="Arial" charset="0"/>
              </a:rPr>
              <a:t>0</a:t>
            </a:r>
          </a:p>
        </p:txBody>
      </p:sp>
      <p:sp>
        <p:nvSpPr>
          <p:cNvPr id="9231" name="Text Box 13"/>
          <p:cNvSpPr txBox="1">
            <a:spLocks noChangeArrowheads="1"/>
          </p:cNvSpPr>
          <p:nvPr/>
        </p:nvSpPr>
        <p:spPr bwMode="auto">
          <a:xfrm>
            <a:off x="1890713" y="5473700"/>
            <a:ext cx="366712" cy="673100"/>
          </a:xfrm>
          <a:prstGeom prst="rect">
            <a:avLst/>
          </a:prstGeom>
          <a:solidFill>
            <a:srgbClr val="FFFF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1600" b="0">
                <a:solidFill>
                  <a:schemeClr val="tx1"/>
                </a:solidFill>
                <a:latin typeface="Arial" charset="0"/>
              </a:rPr>
              <a:t>1</a:t>
            </a:r>
          </a:p>
        </p:txBody>
      </p:sp>
      <p:sp>
        <p:nvSpPr>
          <p:cNvPr id="9232" name="Text Box 14"/>
          <p:cNvSpPr txBox="1">
            <a:spLocks noChangeArrowheads="1"/>
          </p:cNvSpPr>
          <p:nvPr/>
        </p:nvSpPr>
        <p:spPr bwMode="auto">
          <a:xfrm>
            <a:off x="2994025" y="5473700"/>
            <a:ext cx="3556000" cy="673100"/>
          </a:xfrm>
          <a:prstGeom prst="rect">
            <a:avLst/>
          </a:prstGeom>
          <a:solidFill>
            <a:srgbClr val="FFCC00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sz="2400">
                <a:solidFill>
                  <a:schemeClr val="tx1"/>
                </a:solidFill>
                <a:latin typeface="Arial" charset="0"/>
              </a:rPr>
              <a:t>Net id</a:t>
            </a:r>
          </a:p>
        </p:txBody>
      </p:sp>
      <p:sp>
        <p:nvSpPr>
          <p:cNvPr id="9233" name="Text Box 15"/>
          <p:cNvSpPr txBox="1">
            <a:spLocks noChangeArrowheads="1"/>
          </p:cNvSpPr>
          <p:nvPr/>
        </p:nvSpPr>
        <p:spPr bwMode="auto">
          <a:xfrm>
            <a:off x="6550025" y="5473700"/>
            <a:ext cx="1593850" cy="673100"/>
          </a:xfrm>
          <a:prstGeom prst="rect">
            <a:avLst/>
          </a:prstGeom>
          <a:solidFill>
            <a:srgbClr val="FF9900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sz="2400">
                <a:solidFill>
                  <a:schemeClr val="tx1"/>
                </a:solidFill>
                <a:latin typeface="Arial" charset="0"/>
              </a:rPr>
              <a:t>Host id</a:t>
            </a:r>
          </a:p>
        </p:txBody>
      </p:sp>
      <p:sp>
        <p:nvSpPr>
          <p:cNvPr id="9234" name="Text Box 16"/>
          <p:cNvSpPr txBox="1">
            <a:spLocks noChangeArrowheads="1"/>
          </p:cNvSpPr>
          <p:nvPr/>
        </p:nvSpPr>
        <p:spPr bwMode="auto">
          <a:xfrm>
            <a:off x="563563" y="5473700"/>
            <a:ext cx="13271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2400" b="0">
                <a:solidFill>
                  <a:schemeClr val="tx1"/>
                </a:solidFill>
                <a:latin typeface="Arial" charset="0"/>
              </a:rPr>
              <a:t>Class C</a:t>
            </a:r>
          </a:p>
        </p:txBody>
      </p:sp>
      <p:sp>
        <p:nvSpPr>
          <p:cNvPr id="9235" name="Text Box 17"/>
          <p:cNvSpPr txBox="1">
            <a:spLocks noChangeArrowheads="1"/>
          </p:cNvSpPr>
          <p:nvPr/>
        </p:nvSpPr>
        <p:spPr bwMode="auto">
          <a:xfrm>
            <a:off x="2257425" y="5473700"/>
            <a:ext cx="369888" cy="673100"/>
          </a:xfrm>
          <a:prstGeom prst="rect">
            <a:avLst/>
          </a:prstGeom>
          <a:solidFill>
            <a:srgbClr val="FFFF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1600" b="0">
                <a:solidFill>
                  <a:schemeClr val="tx1"/>
                </a:solidFill>
                <a:latin typeface="Arial" charset="0"/>
              </a:rPr>
              <a:t>1</a:t>
            </a:r>
          </a:p>
        </p:txBody>
      </p:sp>
      <p:sp>
        <p:nvSpPr>
          <p:cNvPr id="9236" name="Text Box 18"/>
          <p:cNvSpPr txBox="1">
            <a:spLocks noChangeArrowheads="1"/>
          </p:cNvSpPr>
          <p:nvPr/>
        </p:nvSpPr>
        <p:spPr bwMode="auto">
          <a:xfrm>
            <a:off x="2627313" y="5473700"/>
            <a:ext cx="366712" cy="673100"/>
          </a:xfrm>
          <a:prstGeom prst="rect">
            <a:avLst/>
          </a:prstGeom>
          <a:solidFill>
            <a:srgbClr val="FFFF99"/>
          </a:solidFill>
          <a:ln w="12700">
            <a:solidFill>
              <a:srgbClr val="FF66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1600" b="0">
                <a:solidFill>
                  <a:schemeClr val="tx1"/>
                </a:solidFill>
                <a:latin typeface="Arial" charset="0"/>
              </a:rPr>
              <a:t>0</a:t>
            </a:r>
          </a:p>
        </p:txBody>
      </p:sp>
      <p:sp>
        <p:nvSpPr>
          <p:cNvPr id="9237" name="Text Box 19"/>
          <p:cNvSpPr txBox="1">
            <a:spLocks noChangeArrowheads="1"/>
          </p:cNvSpPr>
          <p:nvPr/>
        </p:nvSpPr>
        <p:spPr bwMode="auto">
          <a:xfrm>
            <a:off x="1600200" y="3352800"/>
            <a:ext cx="72898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1600" b="0">
                <a:solidFill>
                  <a:schemeClr val="tx1"/>
                </a:solidFill>
                <a:latin typeface="Arial" charset="0"/>
              </a:rPr>
              <a:t> 0                         8                          16                         24                     31</a:t>
            </a:r>
          </a:p>
        </p:txBody>
      </p:sp>
      <p:sp>
        <p:nvSpPr>
          <p:cNvPr id="9238" name="Text Box 20"/>
          <p:cNvSpPr txBox="1">
            <a:spLocks noChangeArrowheads="1"/>
          </p:cNvSpPr>
          <p:nvPr/>
        </p:nvSpPr>
        <p:spPr bwMode="auto">
          <a:xfrm>
            <a:off x="1600200" y="5105400"/>
            <a:ext cx="72898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rgbClr val="0000CC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rgbClr val="0000CC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en-GB" sz="1600" b="0">
                <a:solidFill>
                  <a:schemeClr val="tx1"/>
                </a:solidFill>
                <a:latin typeface="Arial" charset="0"/>
              </a:rPr>
              <a:t> 0                         8                          16                         24                     31</a:t>
            </a:r>
          </a:p>
        </p:txBody>
      </p:sp>
    </p:spTree>
    <p:extLst>
      <p:ext uri="{BB962C8B-B14F-4D97-AF65-F5344CB8AC3E}">
        <p14:creationId xmlns:p14="http://schemas.microsoft.com/office/powerpoint/2010/main" val="183755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5916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000" b="1" dirty="0">
                <a:solidFill>
                  <a:srgbClr val="3333FF"/>
                </a:solidFill>
              </a:rPr>
              <a:t>IPv4 Addresses Classes Ranges</a:t>
            </a:r>
            <a:endParaRPr lang="es-ES" altLang="en-US" sz="4000" b="1" dirty="0">
              <a:solidFill>
                <a:srgbClr val="3333FF"/>
              </a:solidFill>
            </a:endParaRPr>
          </a:p>
        </p:txBody>
      </p:sp>
      <p:graphicFrame>
        <p:nvGraphicFramePr>
          <p:cNvPr id="38980" name="Group 68"/>
          <p:cNvGraphicFramePr>
            <a:graphicFrameLocks noGrp="1"/>
          </p:cNvGraphicFramePr>
          <p:nvPr/>
        </p:nvGraphicFramePr>
        <p:xfrm>
          <a:off x="304800" y="1981200"/>
          <a:ext cx="8686800" cy="43307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48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  <a:endParaRPr kumimoji="0" lang="es-E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Leftmost four bits</a:t>
                      </a:r>
                      <a:endParaRPr kumimoji="0" lang="es-E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Start address</a:t>
                      </a:r>
                      <a:endParaRPr kumimoji="0" lang="es-E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Finish address</a:t>
                      </a:r>
                      <a:endParaRPr kumimoji="0" lang="es-E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xxx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.0.0.0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127</a:t>
                      </a:r>
                      <a:r>
                        <a:rPr kumimoji="0" lang="en-GB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.255.255.255</a:t>
                      </a:r>
                      <a:endParaRPr kumimoji="0" lang="es-E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GB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xx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128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.0.0.0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191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.255.255.255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11</a:t>
                      </a:r>
                      <a:r>
                        <a:rPr kumimoji="0" lang="en-GB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192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.0.0.0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223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.255.255.255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111</a:t>
                      </a:r>
                      <a:r>
                        <a:rPr kumimoji="0" lang="en-GB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2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224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.0.0.0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239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.255.255.255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1111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240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.0.0.0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255</a:t>
                      </a:r>
                      <a:r>
                        <a:rPr kumimoji="0" lang="en-GB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.255.255.255</a:t>
                      </a:r>
                      <a:endParaRPr kumimoji="0" lang="es-E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900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26416</TotalTime>
  <Words>1843</Words>
  <Application>Microsoft Office PowerPoint</Application>
  <PresentationFormat>On-screen Show (4:3)</PresentationFormat>
  <Paragraphs>381</Paragraphs>
  <Slides>40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ＭＳ Ｐゴシック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Image</vt:lpstr>
      <vt:lpstr>   IPv4 Subnetting and Networking Devices</vt:lpstr>
      <vt:lpstr>IPv4 Addressing</vt:lpstr>
      <vt:lpstr>IPv4 Address Structure</vt:lpstr>
      <vt:lpstr>IPv4 Address</vt:lpstr>
      <vt:lpstr>IPv4 Subnet Mask Network Portion and Host Portion of an IPv4 Address</vt:lpstr>
      <vt:lpstr>IPv4 Subnet Mask Bitwise AND Operation</vt:lpstr>
      <vt:lpstr>IPv4 Addresses Classes</vt:lpstr>
      <vt:lpstr>IPv4 Address Classes and the first octet rule</vt:lpstr>
      <vt:lpstr>IPv4 Addresses Classes Ranges</vt:lpstr>
      <vt:lpstr>Classless Inter-Domain Routing (CIDR)</vt:lpstr>
      <vt:lpstr>Network Address</vt:lpstr>
      <vt:lpstr>Broadcast Address</vt:lpstr>
      <vt:lpstr>Usable Host Range of Addresses</vt:lpstr>
      <vt:lpstr>IPv4 Subnetting</vt:lpstr>
      <vt:lpstr> Subnetting an IPv4 Network</vt:lpstr>
      <vt:lpstr> Subnetting an IPv4 Network Basic Subnetting</vt:lpstr>
      <vt:lpstr>Subnetting an IPv4 Network Subnets in Use</vt:lpstr>
      <vt:lpstr>Subnetting an IPv4 Network  Subnetting Formulas</vt:lpstr>
      <vt:lpstr>Subnetting an IPv4 Network  Creating 4 Subnets</vt:lpstr>
      <vt:lpstr>Subnetting an IPv4 Network  Creating 8 Subnets</vt:lpstr>
      <vt:lpstr>Subnetting an IPv4 Network  Creating 8 Subnets(continued)</vt:lpstr>
      <vt:lpstr>Determining the Subnet  Mask Subnetting Based on Host Requirements</vt:lpstr>
      <vt:lpstr>Determining the Subnet  Mask Subnetting Network-Based Requirements</vt:lpstr>
      <vt:lpstr>Determining the Subnet  Mask Subnetting To Meet Network Requirements</vt:lpstr>
      <vt:lpstr>Benefits of Variable Length Subnet Masking Traditional Subnetting Wastes Addresses</vt:lpstr>
      <vt:lpstr>Benefits of Variable Length Subnet Masking Variable Length Subnet Masks (VLSM)</vt:lpstr>
      <vt:lpstr>Network Devices</vt:lpstr>
      <vt:lpstr>Layer 1 Devices</vt:lpstr>
      <vt:lpstr>Layer 2 Devices</vt:lpstr>
      <vt:lpstr>Hub vs Switch</vt:lpstr>
      <vt:lpstr>Layer 3 Devices</vt:lpstr>
      <vt:lpstr>Routers and packet forwarding</vt:lpstr>
      <vt:lpstr>Advantages of Routers</vt:lpstr>
      <vt:lpstr>Devices Layers 1-7</vt:lpstr>
      <vt:lpstr>DNS</vt:lpstr>
      <vt:lpstr>Other Useful Services</vt:lpstr>
      <vt:lpstr>Home Devices</vt:lpstr>
      <vt:lpstr>Device Deployment</vt:lpstr>
      <vt:lpstr>Sending a Message</vt:lpstr>
      <vt:lpstr>Further Reading</vt:lpstr>
    </vt:vector>
  </TitlesOfParts>
  <Company>Coventry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340CT Software Quality and Process Management</dc:title>
  <dc:creator>Windows User</dc:creator>
  <cp:lastModifiedBy>Dianabasi Nkantah</cp:lastModifiedBy>
  <cp:revision>373</cp:revision>
  <dcterms:created xsi:type="dcterms:W3CDTF">2012-09-30T21:28:26Z</dcterms:created>
  <dcterms:modified xsi:type="dcterms:W3CDTF">2017-12-12T10:48:04Z</dcterms:modified>
</cp:coreProperties>
</file>